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82" r:id="rId5"/>
    <p:sldId id="322" r:id="rId6"/>
    <p:sldId id="324" r:id="rId7"/>
    <p:sldId id="283" r:id="rId8"/>
    <p:sldId id="298" r:id="rId9"/>
    <p:sldId id="299" r:id="rId10"/>
    <p:sldId id="300" r:id="rId11"/>
    <p:sldId id="301" r:id="rId12"/>
    <p:sldId id="302" r:id="rId13"/>
    <p:sldId id="304" r:id="rId14"/>
    <p:sldId id="305" r:id="rId15"/>
    <p:sldId id="323" r:id="rId16"/>
    <p:sldId id="306" r:id="rId17"/>
    <p:sldId id="312" r:id="rId18"/>
    <p:sldId id="308" r:id="rId19"/>
    <p:sldId id="311" r:id="rId20"/>
    <p:sldId id="309" r:id="rId21"/>
    <p:sldId id="285" r:id="rId22"/>
    <p:sldId id="317" r:id="rId23"/>
    <p:sldId id="313" r:id="rId24"/>
    <p:sldId id="314" r:id="rId25"/>
    <p:sldId id="315" r:id="rId26"/>
    <p:sldId id="316" r:id="rId27"/>
    <p:sldId id="321" r:id="rId28"/>
    <p:sldId id="318" r:id="rId29"/>
    <p:sldId id="319" r:id="rId30"/>
    <p:sldId id="296" r:id="rId31"/>
    <p:sldId id="325" r:id="rId32"/>
  </p:sldIdLst>
  <p:sldSz cx="12192000" cy="6858000"/>
  <p:notesSz cx="6745288" cy="98821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31" autoAdjust="0"/>
  </p:normalViewPr>
  <p:slideViewPr>
    <p:cSldViewPr snapToGrid="0">
      <p:cViewPr varScale="1">
        <p:scale>
          <a:sx n="137" d="100"/>
          <a:sy n="137" d="100"/>
        </p:scale>
        <p:origin x="138" y="6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9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337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2-12T18:10:40.637" idx="1">
    <p:pos x="10" y="10"/>
    <p:text>Up to this slide with updating</p:text>
    <p:extLst>
      <p:ext uri="{C676402C-5697-4E1C-873F-D02D1690AC5C}">
        <p15:threadingInfo xmlns:p15="http://schemas.microsoft.com/office/powerpoint/2012/main" timeZoneBias="-6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958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20769" y="0"/>
            <a:ext cx="2922958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ZA" smtClean="0"/>
              <a:t>2019-02-22</a:t>
            </a:fld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86364"/>
            <a:ext cx="2922958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20769" y="9386364"/>
            <a:ext cx="2922958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958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0769" y="0"/>
            <a:ext cx="2922958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ZA" smtClean="0"/>
              <a:t>2019-02-22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5075"/>
            <a:ext cx="5929312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529" y="4755803"/>
            <a:ext cx="53962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2958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0769" y="9386364"/>
            <a:ext cx="2922958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570000"/>
          </a:xfrm>
          <a:solidFill>
            <a:schemeClr val="bg1">
              <a:lumMod val="95000"/>
            </a:schemeClr>
          </a:solidFill>
        </p:spPr>
        <p:txBody>
          <a:bodyPr lIns="0" rIns="1764000" anchor="ctr"/>
          <a:lstStyle>
            <a:lvl1pPr marL="0" indent="0" algn="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359999"/>
            <a:ext cx="4416588" cy="5321927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80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999" y="5681926"/>
            <a:ext cx="4416587" cy="816075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9100" y="804500"/>
            <a:ext cx="4416588" cy="3818712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80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segue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099" y="4623212"/>
            <a:ext cx="4416587" cy="816075"/>
          </a:xfrm>
          <a:solidFill>
            <a:schemeClr val="bg1">
              <a:alpha val="80000"/>
            </a:schemeClr>
          </a:solidFill>
          <a:ln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 dirty="0"/>
              <a:t>‘Demystifying Australia’s Emissions Budgets for Paris’ – Tim Baxter – 22</a:t>
            </a:r>
            <a:r>
              <a:rPr lang="en-ZA" baseline="30000" dirty="0"/>
              <a:t>nd</a:t>
            </a:r>
            <a:r>
              <a:rPr lang="en-ZA" dirty="0"/>
              <a:t> Feb 2019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54632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 dirty="0"/>
              <a:t>‘Demystifying Australia’s Emissions Budgets for Paris’ – Tim Baxter – 22</a:t>
            </a:r>
            <a:r>
              <a:rPr lang="en-ZA" baseline="30000" dirty="0"/>
              <a:t>nd</a:t>
            </a:r>
            <a:r>
              <a:rPr lang="en-ZA" dirty="0"/>
              <a:t> Feb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56F629-658F-4B7E-A1D1-2522EA76B0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5380A33-49FB-43FC-B60E-34A2E5556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 dirty="0"/>
              <a:t>‘Demystifying Australia’s Emissions Budgets for Paris’ – Tim Baxter – 22</a:t>
            </a:r>
            <a:r>
              <a:rPr lang="en-ZA" baseline="30000" dirty="0"/>
              <a:t>nd</a:t>
            </a:r>
            <a:r>
              <a:rPr lang="en-ZA" dirty="0"/>
              <a:t> Feb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49EF3-C757-4F43-906C-DE0FF6262B2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16924A5-8BD5-4AC6-84B9-2F1A4AFCF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C657649-400B-459D-918F-D5C58351D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886" y="1512000"/>
            <a:ext cx="5472114" cy="466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23135C-68B1-4D2B-80D0-318CB859F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86" y="1512000"/>
            <a:ext cx="5472114" cy="466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 dirty="0"/>
              <a:t>‘Demystifying Australia’s Emissions Budgets for Paris’ – Tim Baxter – 22</a:t>
            </a:r>
            <a:r>
              <a:rPr lang="en-ZA" baseline="30000" dirty="0"/>
              <a:t>nd</a:t>
            </a:r>
            <a:r>
              <a:rPr lang="en-ZA" dirty="0"/>
              <a:t> Feb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49EF3-C757-4F43-906C-DE0FF6262B2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16924A5-8BD5-4AC6-84B9-2F1A4AFCF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BF39E7D-3145-466A-B07A-D49E661CE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86" y="1512000"/>
            <a:ext cx="547211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33A71EE-E94D-4F02-B8C5-DC59F45638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9886" y="1512000"/>
            <a:ext cx="547211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F63D731-8A55-4A6C-A975-9B0F1F4356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2505075"/>
            <a:ext cx="547211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0CBD79B-0266-4692-9562-0F7706A27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87" y="2505075"/>
            <a:ext cx="547211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515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 dirty="0"/>
              <a:t>‘Demystifying Australia’s Emissions Budgets for Paris’ – Tim Baxter – 22</a:t>
            </a:r>
            <a:r>
              <a:rPr lang="en-ZA" baseline="30000" dirty="0"/>
              <a:t>nd</a:t>
            </a:r>
            <a:r>
              <a:rPr lang="en-ZA" dirty="0"/>
              <a:t> Feb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84F2FFD-7164-411A-96A5-A5211A6CA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 dirty="0"/>
              <a:t>‘Demystifying Australia’s Emissions Budgets for Paris’ – Tim Baxter – 22</a:t>
            </a:r>
            <a:r>
              <a:rPr lang="en-ZA" baseline="30000" dirty="0"/>
              <a:t>nd</a:t>
            </a:r>
            <a:r>
              <a:rPr lang="en-ZA" dirty="0"/>
              <a:t> Feb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B3FD9-234A-4B72-9A91-D7DD23D39CD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FDBADDA-AF39-45A0-BBAB-A87608C0A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 dirty="0"/>
              <a:t>‘Demystifying Australia’s Emissions Budgets for Paris’ – Tim Baxter – 22</a:t>
            </a:r>
            <a:r>
              <a:rPr lang="en-ZA" baseline="30000" dirty="0"/>
              <a:t>nd</a:t>
            </a:r>
            <a:r>
              <a:rPr lang="en-ZA" dirty="0"/>
              <a:t> Feb 2019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1" y="3263898"/>
            <a:ext cx="4840085" cy="1626013"/>
          </a:xfrm>
          <a:gradFill>
            <a:gsLst>
              <a:gs pos="3186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59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083984-DDF1-4D26-BB0A-9EE8430AB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5601" y="4889910"/>
            <a:ext cx="4840085" cy="816077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vert="horz" lIns="0" tIns="144000" rIns="180000" bIns="0" rtlCol="0">
            <a:noAutofit/>
          </a:bodyPr>
          <a:lstStyle>
            <a:lvl1pPr marL="0" indent="0" algn="r">
              <a:buNone/>
              <a:defRPr lang="en-US">
                <a:solidFill>
                  <a:schemeClr val="tx1"/>
                </a:solidFill>
              </a:defRPr>
            </a:lvl1pPr>
          </a:lstStyle>
          <a:p>
            <a:pPr marL="266700" lvl="0" indent="-266700" algn="r"/>
            <a:r>
              <a:rPr lang="en-US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05EC740-58FD-4D74-B7D7-DA487FC5E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87425"/>
            <a:ext cx="5472000" cy="47185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204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 dirty="0"/>
              <a:t>‘Demystifying Australia’s Emissions Budgets for Paris’ – Tim Baxter – 22</a:t>
            </a:r>
            <a:r>
              <a:rPr lang="en-ZA" baseline="30000" dirty="0"/>
              <a:t>nd</a:t>
            </a:r>
            <a:r>
              <a:rPr lang="en-ZA" dirty="0"/>
              <a:t> Feb 2019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1" y="3263898"/>
            <a:ext cx="4840085" cy="1626013"/>
          </a:xfrm>
          <a:gradFill>
            <a:gsLst>
              <a:gs pos="3186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59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083984-DDF1-4D26-BB0A-9EE8430AB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5601" y="4889910"/>
            <a:ext cx="4840085" cy="816077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vert="horz" lIns="0" tIns="144000" rIns="180000" bIns="0" rtlCol="0">
            <a:noAutofit/>
          </a:bodyPr>
          <a:lstStyle>
            <a:lvl1pPr marL="0" indent="0" algn="r">
              <a:buNone/>
              <a:defRPr lang="en-US">
                <a:solidFill>
                  <a:schemeClr val="tx1"/>
                </a:solidFill>
              </a:defRPr>
            </a:lvl1pPr>
          </a:lstStyle>
          <a:p>
            <a:pPr marL="266700" lvl="0" indent="-266700" algn="r"/>
            <a:r>
              <a:rPr lang="en-US"/>
              <a:t>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28466D9-7530-474E-BC12-1642958B7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987425"/>
            <a:ext cx="5471999" cy="47185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549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 dirty="0"/>
              <a:t>‘Demystifying Australia’s Emissions Budgets for Paris’ – Tim Baxter – 22</a:t>
            </a:r>
            <a:r>
              <a:rPr lang="en-ZA" baseline="30000" dirty="0"/>
              <a:t>nd</a:t>
            </a:r>
            <a:r>
              <a:rPr lang="en-ZA" dirty="0"/>
              <a:t> Feb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7D291-05F0-4DD7-A728-945B6C9F23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A6105F-5309-4A56-AAF2-8D4A0477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 dirty="0"/>
              <a:t>‘Demystifying Australia’s Emissions Budgets for Paris’ – Tim Baxter – 22</a:t>
            </a:r>
            <a:r>
              <a:rPr lang="en-ZA" baseline="30000" dirty="0"/>
              <a:t>nd</a:t>
            </a:r>
            <a:r>
              <a:rPr lang="en-ZA" dirty="0"/>
              <a:t> Feb 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A9BE28-009E-4D88-9951-81B453F75A4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060155"/>
          </a:xfrm>
          <a:solidFill>
            <a:schemeClr val="bg1">
              <a:lumMod val="95000"/>
            </a:schemeClr>
          </a:solidFill>
        </p:spPr>
        <p:txBody>
          <a:bodyPr lIns="0" rIns="1764000" anchor="ctr"/>
          <a:lstStyle>
            <a:lvl1pPr marL="0" indent="0" algn="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9100" y="804500"/>
            <a:ext cx="4416588" cy="3818712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80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segue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099" y="4623212"/>
            <a:ext cx="4416587" cy="816075"/>
          </a:xfrm>
          <a:solidFill>
            <a:schemeClr val="bg1">
              <a:alpha val="80000"/>
            </a:schemeClr>
          </a:solidFill>
          <a:ln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 dirty="0"/>
              <a:t>‘Demystifying Australia’s Emissions Budgets for Paris’ – Tim Baxter – 22</a:t>
            </a:r>
            <a:r>
              <a:rPr lang="en-ZA" baseline="30000" dirty="0"/>
              <a:t>nd</a:t>
            </a:r>
            <a:r>
              <a:rPr lang="en-ZA" dirty="0"/>
              <a:t> Feb 2019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9205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060155"/>
          </a:xfrm>
          <a:solidFill>
            <a:schemeClr val="bg1">
              <a:lumMod val="95000"/>
            </a:schemeClr>
          </a:solidFill>
        </p:spPr>
        <p:txBody>
          <a:bodyPr lIns="0" tIns="180000" rIns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0" y="2438399"/>
            <a:ext cx="5385600" cy="3044399"/>
          </a:xfrm>
          <a:gradFill>
            <a:gsLst>
              <a:gs pos="83186">
                <a:schemeClr val="bg1"/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46000">
                <a:schemeClr val="bg1">
                  <a:alpha val="90000"/>
                </a:schemeClr>
              </a:gs>
            </a:gsLst>
            <a:lin ang="3600000" scaled="0"/>
          </a:gradFill>
        </p:spPr>
        <p:txBody>
          <a:bodyPr lIns="72000" tIns="180000" rIns="180000" bIns="0" anchor="t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8971" y="4479264"/>
            <a:ext cx="2851629" cy="749534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2681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69100" y="144000"/>
            <a:ext cx="5280100" cy="6048000"/>
          </a:xfrm>
          <a:solidFill>
            <a:schemeClr val="bg1">
              <a:lumMod val="95000"/>
            </a:schemeClr>
          </a:solidFill>
        </p:spPr>
        <p:txBody>
          <a:bodyPr lIns="0" tIns="180000" rIns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3000" y="2438399"/>
            <a:ext cx="3836200" cy="3044399"/>
          </a:xfrm>
          <a:gradFill>
            <a:gsLst>
              <a:gs pos="83186">
                <a:schemeClr val="bg1"/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46000">
                <a:schemeClr val="bg1">
                  <a:alpha val="90000"/>
                </a:schemeClr>
              </a:gs>
            </a:gsLst>
            <a:lin ang="3600000" scaled="0"/>
          </a:gradFill>
        </p:spPr>
        <p:txBody>
          <a:bodyPr lIns="432000" tIns="432000" rIns="72000" bIns="1188000" anchor="t"/>
          <a:lstStyle>
            <a:lvl1pPr algn="l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47000" y="4465176"/>
            <a:ext cx="3372329" cy="774934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txBody>
          <a:bodyPr lIns="180000" tIns="144000" r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3D3924F-A5EC-4141-A191-1A110C406AF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32000" y="2438399"/>
            <a:ext cx="5472000" cy="30444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 dirty="0"/>
              <a:t>‘Demystifying Australia’s Emissions Budgets for Paris’ – Tim Baxter – 22</a:t>
            </a:r>
            <a:r>
              <a:rPr lang="en-ZA" baseline="30000" dirty="0"/>
              <a:t>nd</a:t>
            </a:r>
            <a:r>
              <a:rPr lang="en-ZA" dirty="0"/>
              <a:t> Feb 2019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57081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5280100" cy="6060155"/>
          </a:xfrm>
          <a:solidFill>
            <a:schemeClr val="bg1">
              <a:lumMod val="95000"/>
            </a:schemeClr>
          </a:solidFill>
        </p:spPr>
        <p:txBody>
          <a:bodyPr lIns="0" tIns="1440000" rIns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3D3924F-A5EC-4141-A191-1A110C406AF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096000" y="3263899"/>
            <a:ext cx="5472000" cy="2442088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 dirty="0"/>
              <a:t>‘Demystifying Australia’s Emissions Budgets for Paris’ – Tim Baxter – 22</a:t>
            </a:r>
            <a:r>
              <a:rPr lang="en-ZA" baseline="30000" dirty="0"/>
              <a:t>nd</a:t>
            </a:r>
            <a:r>
              <a:rPr lang="en-ZA" dirty="0"/>
              <a:t> Feb 2019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1" y="3263898"/>
            <a:ext cx="4840085" cy="1626013"/>
          </a:xfrm>
          <a:gradFill>
            <a:gsLst>
              <a:gs pos="3186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59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99E1708-B7A6-4D6F-9968-5398B335F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601" y="4889912"/>
            <a:ext cx="4840085" cy="816075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75291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anchor="t"/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 dirty="0"/>
              <a:t>‘Demystifying Australia’s Emissions Budgets for Paris’ – Tim Baxter – 22</a:t>
            </a:r>
            <a:r>
              <a:rPr lang="en-ZA" baseline="30000" dirty="0"/>
              <a:t>nd</a:t>
            </a:r>
            <a:r>
              <a:rPr lang="en-ZA" dirty="0"/>
              <a:t> Feb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FD215-79E5-48E4-95DB-2C5E5A1F8E8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F905B34-4C18-4A8D-8167-57B7BF03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DA3C530-12F9-48FC-BC5E-D34BDC504B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4000" y="143999"/>
            <a:ext cx="11905200" cy="6047999"/>
          </a:xfrm>
          <a:solidFill>
            <a:schemeClr val="bg1">
              <a:lumMod val="95000"/>
            </a:schemeClr>
          </a:solidFill>
        </p:spPr>
        <p:txBody>
          <a:bodyPr lIns="0" r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4900" y="4910452"/>
            <a:ext cx="4101900" cy="773546"/>
          </a:xfrm>
          <a:solidFill>
            <a:schemeClr val="tx1"/>
          </a:solidFill>
        </p:spPr>
        <p:txBody>
          <a:bodyPr lIns="180000" tIns="72000" rIns="180000" anchor="t"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your caption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 dirty="0"/>
              <a:t>‘Demystifying Australia’s Emissions Budgets for Paris’ – Tim Baxter – 22</a:t>
            </a:r>
            <a:r>
              <a:rPr lang="en-ZA" baseline="30000" dirty="0"/>
              <a:t>nd</a:t>
            </a:r>
            <a:r>
              <a:rPr lang="en-ZA" dirty="0"/>
              <a:t> Feb 2019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C14527-4DF5-4A98-AE66-C80F3B8E6D2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8C031A-1E1B-4E18-9052-CA6639754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570000"/>
          </a:xfrm>
          <a:solidFill>
            <a:schemeClr val="bg1">
              <a:lumMod val="95000"/>
            </a:schemeClr>
          </a:solidFill>
        </p:spPr>
        <p:txBody>
          <a:bodyPr lIns="1764000" rIns="0" anchor="ctr"/>
          <a:lstStyle>
            <a:lvl1pPr marL="0" indent="0" algn="l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15412" y="360000"/>
            <a:ext cx="4416588" cy="4716572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80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ZA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15413" y="5076572"/>
            <a:ext cx="4416587" cy="1421429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468000"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Full Name</a:t>
            </a:r>
            <a:endParaRPr lang="en-ZA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EB7A85F-8707-4B62-B299-F53931B861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48708" y="5540135"/>
            <a:ext cx="3396887" cy="196707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Phone Number</a:t>
            </a:r>
            <a:endParaRPr lang="en-ZA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A4C7E3C-7C17-46E9-928A-D3D505EEAA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8708" y="5809779"/>
            <a:ext cx="3396887" cy="196707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Email or Social Media Handle</a:t>
            </a:r>
            <a:endParaRPr lang="en-ZA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6ADD6EB2-7D8E-4991-87A6-02723731EB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8708" y="6079423"/>
            <a:ext cx="3396887" cy="196707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Company Website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06844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359999"/>
            <a:ext cx="4416588" cy="5321927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80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999" y="5681926"/>
            <a:ext cx="4416587" cy="816075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47993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726F2C-157B-477E-AD76-8F54126834C2}"/>
              </a:ext>
            </a:extLst>
          </p:cNvPr>
          <p:cNvSpPr/>
          <p:nvPr userDrawn="1"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40000" cy="4377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4FB90F-5E6B-4508-96BB-939635D11AFF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4A1CB7-B157-440C-BA82-A62890EF3721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5B1BAC-5CBE-4B0E-B0AA-1C05EBEE964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68BD16A-5998-4CCA-B0F2-62F67B639A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7425" y="6322399"/>
            <a:ext cx="370575" cy="36512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999" y="6322399"/>
            <a:ext cx="60567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‘Demystifying Australia’s Emissions Budgets for Paris’ – Tim Baxter – 22</a:t>
            </a:r>
            <a:r>
              <a:rPr lang="en-ZA" baseline="30000" dirty="0"/>
              <a:t>nd</a:t>
            </a:r>
            <a:r>
              <a:rPr lang="en-ZA" dirty="0"/>
              <a:t> Feb 2019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5" r:id="rId4"/>
    <p:sldLayoutId id="2147483666" r:id="rId5"/>
    <p:sldLayoutId id="2147483659" r:id="rId6"/>
    <p:sldLayoutId id="2147483660" r:id="rId7"/>
    <p:sldLayoutId id="2147483664" r:id="rId8"/>
    <p:sldLayoutId id="2147483668" r:id="rId9"/>
    <p:sldLayoutId id="2147483669" r:id="rId10"/>
    <p:sldLayoutId id="2147483650" r:id="rId11"/>
    <p:sldLayoutId id="2147483652" r:id="rId12"/>
    <p:sldLayoutId id="2147483667" r:id="rId13"/>
    <p:sldLayoutId id="2147483656" r:id="rId14"/>
    <p:sldLayoutId id="2147483657" r:id="rId15"/>
    <p:sldLayoutId id="2147483671" r:id="rId16"/>
    <p:sldLayoutId id="2147483672" r:id="rId17"/>
    <p:sldLayoutId id="2147483654" r:id="rId18"/>
    <p:sldLayoutId id="2147483655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7C18470-34F4-493A-B338-DAAE751FB6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 contrast="-21000"/>
                    </a14:imgEffect>
                  </a14:imgLayer>
                </a14:imgProps>
              </a:ext>
            </a:extLst>
          </a:blip>
          <a:srcRect t="14380" b="3585"/>
          <a:stretch/>
        </p:blipFill>
        <p:spPr>
          <a:xfrm>
            <a:off x="143999" y="147599"/>
            <a:ext cx="11905200" cy="65664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766" y="359999"/>
            <a:ext cx="9742467" cy="5071317"/>
          </a:xfrm>
          <a:gradFill>
            <a:gsLst>
              <a:gs pos="46000">
                <a:schemeClr val="bg2">
                  <a:lumMod val="90000"/>
                </a:schemeClr>
              </a:gs>
              <a:gs pos="0">
                <a:schemeClr val="bg2">
                  <a:lumMod val="90000"/>
                  <a:alpha val="50000"/>
                </a:schemeClr>
              </a:gs>
              <a:gs pos="80000">
                <a:schemeClr val="bg1"/>
              </a:gs>
            </a:gsLst>
          </a:gradFill>
        </p:spPr>
        <p:txBody>
          <a:bodyPr bIns="1440000"/>
          <a:lstStyle/>
          <a:p>
            <a:pPr algn="ctr">
              <a:lnSpc>
                <a:spcPct val="100000"/>
              </a:lnSpc>
            </a:pPr>
            <a:r>
              <a:rPr lang="en-ZA" sz="6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‘</a:t>
            </a:r>
            <a:r>
              <a:rPr lang="en-ZA" sz="6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a canter</a:t>
            </a:r>
            <a:r>
              <a:rPr lang="en-ZA" sz="6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’?</a:t>
            </a:r>
            <a:b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Demystifying Australia’s </a:t>
            </a:r>
            <a:b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Emissions Budget for Paris</a:t>
            </a:r>
            <a:br>
              <a:rPr lang="en-ZA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ZA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Australian-German Climate and Energy College (22</a:t>
            </a:r>
            <a:r>
              <a:rPr lang="en-ZA" sz="1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nd</a:t>
            </a:r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Feb 2019)</a:t>
            </a:r>
            <a:b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ZA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765" y="359997"/>
            <a:ext cx="9742467" cy="5071317"/>
          </a:xfrm>
          <a:noFill/>
          <a:ln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</a:gradFill>
          </a:ln>
        </p:spPr>
        <p:txBody>
          <a:bodyPr bIns="144000" anchor="b"/>
          <a:lstStyle/>
          <a:p>
            <a:pPr algn="ctr"/>
            <a:r>
              <a:rPr lang="en-ZA" sz="2400" dirty="0"/>
              <a:t>Tim Baxter</a:t>
            </a:r>
            <a:br>
              <a:rPr lang="en-ZA" sz="2400" dirty="0"/>
            </a:br>
            <a:br>
              <a:rPr lang="en-ZA" sz="1000" dirty="0"/>
            </a:br>
            <a:r>
              <a:rPr lang="en-ZA" dirty="0"/>
              <a:t>Fellow—Melbourne Law School, University of Melbourne</a:t>
            </a:r>
            <a:br>
              <a:rPr lang="en-ZA" dirty="0"/>
            </a:br>
            <a:r>
              <a:rPr lang="en-ZA" dirty="0"/>
              <a:t>Associate—Australian-German Climate and Energy College</a:t>
            </a:r>
            <a:br>
              <a:rPr lang="en-ZA" sz="1100" dirty="0"/>
            </a:br>
            <a:endParaRPr lang="en-ZA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5BEFA3-347B-4ACA-86C5-7BCEC2C002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2" t="10153" r="2052" b="6547"/>
          <a:stretch/>
        </p:blipFill>
        <p:spPr>
          <a:xfrm>
            <a:off x="2466602" y="5568655"/>
            <a:ext cx="3628800" cy="100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1D5B2D-FFC2-498E-BFBD-A4776A6EA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568655"/>
            <a:ext cx="3628202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677425" y="6322399"/>
            <a:ext cx="370575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10</a:t>
            </a:fld>
            <a:endParaRPr lang="en-ZA" dirty="0"/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5FF21DC7-5E12-4DF9-89F0-66FE879D38BA}"/>
              </a:ext>
            </a:extLst>
          </p:cNvPr>
          <p:cNvSpPr txBox="1">
            <a:spLocks/>
          </p:cNvSpPr>
          <p:nvPr/>
        </p:nvSpPr>
        <p:spPr>
          <a:xfrm>
            <a:off x="285078" y="322460"/>
            <a:ext cx="3591580" cy="534243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3200" dirty="0"/>
              <a:t>Australia’s emissions under the three periods</a:t>
            </a:r>
          </a:p>
          <a:p>
            <a:endParaRPr lang="en-ZA" sz="600" dirty="0"/>
          </a:p>
          <a:p>
            <a:r>
              <a:rPr lang="en-ZA" dirty="0"/>
              <a:t>Australia has recently taken to calculating its target differently</a:t>
            </a:r>
          </a:p>
          <a:p>
            <a:r>
              <a:rPr lang="en-ZA" dirty="0"/>
              <a:t>Trajectory is a straight line drawn from +8% on 1990 in 2010 to -5% on 2000 levels in 2020</a:t>
            </a:r>
          </a:p>
          <a:p>
            <a:r>
              <a:rPr lang="en-ZA" dirty="0"/>
              <a:t>Total accomplishment includes 261 Mt surplus and 31 Mt excess</a:t>
            </a:r>
          </a:p>
          <a:p>
            <a:r>
              <a:rPr lang="en-ZA" dirty="0"/>
              <a:t>Put in terms of Kyoto CP1, this target is -3.6% on 1990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5CB78-B791-4E18-A7D0-6A1D5278EED5}"/>
              </a:ext>
            </a:extLst>
          </p:cNvPr>
          <p:cNvSpPr txBox="1">
            <a:spLocks/>
          </p:cNvSpPr>
          <p:nvPr/>
        </p:nvSpPr>
        <p:spPr>
          <a:xfrm>
            <a:off x="143999" y="6322399"/>
            <a:ext cx="6056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‘Demystifying Australia’s Emissions Budgets for Paris’ – Tim Baxter – 22</a:t>
            </a:r>
            <a:r>
              <a:rPr lang="en-ZA" sz="1200" baseline="30000" dirty="0"/>
              <a:t>nd</a:t>
            </a:r>
            <a:r>
              <a:rPr lang="en-ZA" sz="1200" dirty="0"/>
              <a:t> Feb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0B107-B3A9-4340-809E-A55B86D3B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000" y="792000"/>
            <a:ext cx="7870618" cy="529788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77CEE3-9EFA-4992-A953-3BB92434B0C4}"/>
              </a:ext>
            </a:extLst>
          </p:cNvPr>
          <p:cNvSpPr/>
          <p:nvPr/>
        </p:nvSpPr>
        <p:spPr>
          <a:xfrm rot="519294">
            <a:off x="4348472" y="1315963"/>
            <a:ext cx="7268157" cy="4022465"/>
          </a:xfrm>
          <a:prstGeom prst="roundRect">
            <a:avLst/>
          </a:prstGeom>
          <a:gradFill>
            <a:gsLst>
              <a:gs pos="46000">
                <a:schemeClr val="bg1"/>
              </a:gs>
              <a:gs pos="0">
                <a:schemeClr val="accent1">
                  <a:lumMod val="20000"/>
                  <a:lumOff val="80000"/>
                </a:schemeClr>
              </a:gs>
              <a:gs pos="80000">
                <a:schemeClr val="bg1">
                  <a:lumMod val="95000"/>
                </a:schemeClr>
              </a:gs>
            </a:gsLst>
            <a:lin ang="3600000" scaled="0"/>
          </a:gradFill>
        </p:spPr>
        <p:txBody>
          <a:bodyPr rot="0" spcFirstLastPara="0" vertOverflow="overflow" horzOverflow="overflow" vert="horz" wrap="square" lIns="72000" tIns="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4700"/>
              </a:lnSpc>
              <a:spcBef>
                <a:spcPct val="0"/>
              </a:spcBef>
            </a:pPr>
            <a:r>
              <a:rPr lang="en-AU" sz="3200" dirty="0">
                <a:latin typeface="+mj-lt"/>
                <a:ea typeface="+mj-ea"/>
                <a:cs typeface="+mj-cs"/>
              </a:rPr>
              <a:t>The Doha Amendment is not in force, requiring 144 parties to the UNFCCC to indicate their acceptance (</a:t>
            </a:r>
            <a:r>
              <a:rPr lang="en-AU" sz="3200" i="1" dirty="0">
                <a:latin typeface="+mj-lt"/>
                <a:ea typeface="+mj-ea"/>
                <a:cs typeface="+mj-cs"/>
              </a:rPr>
              <a:t>KP</a:t>
            </a:r>
            <a:r>
              <a:rPr lang="en-AU" sz="3200" dirty="0">
                <a:latin typeface="+mj-lt"/>
                <a:ea typeface="+mj-ea"/>
                <a:cs typeface="+mj-cs"/>
              </a:rPr>
              <a:t>, art 20)</a:t>
            </a:r>
          </a:p>
          <a:p>
            <a:pPr>
              <a:lnSpc>
                <a:spcPts val="4700"/>
              </a:lnSpc>
              <a:spcBef>
                <a:spcPct val="0"/>
              </a:spcBef>
            </a:pPr>
            <a:r>
              <a:rPr lang="en-AU" sz="3200" dirty="0">
                <a:latin typeface="+mj-lt"/>
                <a:ea typeface="+mj-ea"/>
                <a:cs typeface="+mj-cs"/>
              </a:rPr>
              <a:t>With two years to go, only 124 parties have done this</a:t>
            </a:r>
            <a:endParaRPr lang="en-AU" sz="3200" i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FF1BD8-EE69-4F2C-BF38-A37BDC8F684D}"/>
              </a:ext>
            </a:extLst>
          </p:cNvPr>
          <p:cNvSpPr txBox="1"/>
          <p:nvPr/>
        </p:nvSpPr>
        <p:spPr>
          <a:xfrm>
            <a:off x="6605877" y="6322399"/>
            <a:ext cx="493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Questions? URL: </a:t>
            </a:r>
            <a:r>
              <a:rPr lang="en-AU" u="sng" dirty="0"/>
              <a:t>slido.com</a:t>
            </a:r>
            <a:r>
              <a:rPr lang="en-AU" dirty="0"/>
              <a:t>; Code: #canter</a:t>
            </a:r>
          </a:p>
        </p:txBody>
      </p:sp>
    </p:spTree>
    <p:extLst>
      <p:ext uri="{BB962C8B-B14F-4D97-AF65-F5344CB8AC3E}">
        <p14:creationId xmlns:p14="http://schemas.microsoft.com/office/powerpoint/2010/main" val="191455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677425" y="6322399"/>
            <a:ext cx="370575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11</a:t>
            </a:fld>
            <a:endParaRPr lang="en-ZA" dirty="0"/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5FF21DC7-5E12-4DF9-89F0-66FE879D38BA}"/>
              </a:ext>
            </a:extLst>
          </p:cNvPr>
          <p:cNvSpPr txBox="1">
            <a:spLocks/>
          </p:cNvSpPr>
          <p:nvPr/>
        </p:nvSpPr>
        <p:spPr>
          <a:xfrm>
            <a:off x="285078" y="322460"/>
            <a:ext cx="3520994" cy="534243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3200" dirty="0"/>
              <a:t>Australia’s emissions under the three periods</a:t>
            </a:r>
          </a:p>
          <a:p>
            <a:endParaRPr lang="en-ZA" dirty="0"/>
          </a:p>
          <a:p>
            <a:r>
              <a:rPr lang="en-ZA" dirty="0"/>
              <a:t>Paris trajectory drawn from end of Kyoto CP2 to -26% on 2005 levels in 2030</a:t>
            </a:r>
          </a:p>
          <a:p>
            <a:r>
              <a:rPr lang="en-ZA" dirty="0"/>
              <a:t>‘-26% on 2005 levels’ is -9% below 2011–2020 average</a:t>
            </a:r>
          </a:p>
          <a:p>
            <a:r>
              <a:rPr lang="en-ZA" dirty="0"/>
              <a:t>Currently, with all policies considered, we miss it by ~700Mt</a:t>
            </a:r>
          </a:p>
          <a:p>
            <a:pPr lvl="1"/>
            <a:r>
              <a:rPr lang="en-ZA" dirty="0"/>
              <a:t>Definitely NOT ‘in a canter’ on the government’s baseline scenario</a:t>
            </a:r>
          </a:p>
          <a:p>
            <a:r>
              <a:rPr lang="en-ZA" dirty="0"/>
              <a:t>Put in terms of Kyoto CP1 this target is -16.7% on 1990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F978D-28A6-4083-83B5-4268148525A7}"/>
              </a:ext>
            </a:extLst>
          </p:cNvPr>
          <p:cNvSpPr txBox="1">
            <a:spLocks/>
          </p:cNvSpPr>
          <p:nvPr/>
        </p:nvSpPr>
        <p:spPr>
          <a:xfrm>
            <a:off x="143999" y="6322399"/>
            <a:ext cx="6056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‘Demystifying Australia’s Emissions Budgets for Paris’ – Tim Baxter – 22</a:t>
            </a:r>
            <a:r>
              <a:rPr lang="en-ZA" sz="1200" baseline="30000" dirty="0"/>
              <a:t>nd</a:t>
            </a:r>
            <a:r>
              <a:rPr lang="en-ZA" sz="1200" dirty="0"/>
              <a:t> Feb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8C27E1-627E-406D-82C5-9F3A9EBFA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000" y="792000"/>
            <a:ext cx="7870618" cy="5297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B6A5C1-D012-4B2A-A8FE-6F60F730515B}"/>
              </a:ext>
            </a:extLst>
          </p:cNvPr>
          <p:cNvSpPr txBox="1"/>
          <p:nvPr/>
        </p:nvSpPr>
        <p:spPr>
          <a:xfrm>
            <a:off x="6605877" y="6322399"/>
            <a:ext cx="493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Questions? URL: </a:t>
            </a:r>
            <a:r>
              <a:rPr lang="en-AU" u="sng" dirty="0"/>
              <a:t>slido.com</a:t>
            </a:r>
            <a:r>
              <a:rPr lang="en-AU" dirty="0"/>
              <a:t>; Code: #canter</a:t>
            </a:r>
          </a:p>
        </p:txBody>
      </p:sp>
    </p:spTree>
    <p:extLst>
      <p:ext uri="{BB962C8B-B14F-4D97-AF65-F5344CB8AC3E}">
        <p14:creationId xmlns:p14="http://schemas.microsoft.com/office/powerpoint/2010/main" val="340847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D28F69B-3985-4263-B1A9-8776DA98D8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7133" y="373252"/>
            <a:ext cx="11170292" cy="5577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E591C-F850-4102-B798-D8C719FBA67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12</a:t>
            </a:fld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BB8E5F-8623-49E9-A080-E490B86406E9}"/>
              </a:ext>
            </a:extLst>
          </p:cNvPr>
          <p:cNvSpPr/>
          <p:nvPr/>
        </p:nvSpPr>
        <p:spPr>
          <a:xfrm>
            <a:off x="879499" y="3706461"/>
            <a:ext cx="10424501" cy="116568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AU" sz="4500">
              <a:solidFill>
                <a:schemeClr val="tx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1D78D4-920C-411D-B220-8D06A0ECE5AB}"/>
              </a:ext>
            </a:extLst>
          </p:cNvPr>
          <p:cNvSpPr txBox="1"/>
          <p:nvPr/>
        </p:nvSpPr>
        <p:spPr>
          <a:xfrm>
            <a:off x="6605877" y="6322399"/>
            <a:ext cx="493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Questions? URL: </a:t>
            </a:r>
            <a:r>
              <a:rPr lang="en-AU" u="sng" dirty="0"/>
              <a:t>slido.com</a:t>
            </a:r>
            <a:r>
              <a:rPr lang="en-AU" dirty="0"/>
              <a:t>; Code: #canter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35F6A8-F68F-4517-8844-CD1FCF59B003}"/>
              </a:ext>
            </a:extLst>
          </p:cNvPr>
          <p:cNvSpPr txBox="1">
            <a:spLocks/>
          </p:cNvSpPr>
          <p:nvPr/>
        </p:nvSpPr>
        <p:spPr>
          <a:xfrm>
            <a:off x="143999" y="6322399"/>
            <a:ext cx="6056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‘Demystifying Australia’s Emissions Budgets for Paris’ – Tim Baxter – 22</a:t>
            </a:r>
            <a:r>
              <a:rPr lang="en-ZA" sz="1200" baseline="30000" dirty="0"/>
              <a:t>nd</a:t>
            </a:r>
            <a:r>
              <a:rPr lang="en-ZA" sz="1200" dirty="0"/>
              <a:t> Feb 2019</a:t>
            </a:r>
          </a:p>
        </p:txBody>
      </p:sp>
    </p:spTree>
    <p:extLst>
      <p:ext uri="{BB962C8B-B14F-4D97-AF65-F5344CB8AC3E}">
        <p14:creationId xmlns:p14="http://schemas.microsoft.com/office/powerpoint/2010/main" val="2036091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677425" y="6322399"/>
            <a:ext cx="370575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13</a:t>
            </a:fld>
            <a:endParaRPr lang="en-ZA" dirty="0"/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5FF21DC7-5E12-4DF9-89F0-66FE879D38BA}"/>
              </a:ext>
            </a:extLst>
          </p:cNvPr>
          <p:cNvSpPr txBox="1">
            <a:spLocks/>
          </p:cNvSpPr>
          <p:nvPr/>
        </p:nvSpPr>
        <p:spPr>
          <a:xfrm>
            <a:off x="285078" y="322460"/>
            <a:ext cx="3520994" cy="534243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3200" dirty="0"/>
              <a:t>Australia’s emissions under the three periods</a:t>
            </a:r>
          </a:p>
          <a:p>
            <a:endParaRPr lang="en-ZA" sz="100" dirty="0"/>
          </a:p>
          <a:p>
            <a:r>
              <a:rPr lang="en-ZA" dirty="0"/>
              <a:t>Under the most recent projections, the Gov’t started counting credit from previous periods against Paris</a:t>
            </a:r>
          </a:p>
          <a:p>
            <a:r>
              <a:rPr lang="en-ZA" dirty="0"/>
              <a:t>This should not be an option</a:t>
            </a:r>
          </a:p>
          <a:p>
            <a:r>
              <a:rPr lang="en-ZA" dirty="0"/>
              <a:t>If permitted, our de facto Paris target goes from being </a:t>
            </a:r>
            <a:r>
              <a:rPr lang="en-ZA" i="1" dirty="0"/>
              <a:t>among</a:t>
            </a:r>
            <a:r>
              <a:rPr lang="en-ZA" dirty="0"/>
              <a:t> the worst in the developed world to </a:t>
            </a:r>
            <a:r>
              <a:rPr lang="en-ZA" i="1" dirty="0"/>
              <a:t>the worst</a:t>
            </a:r>
            <a:r>
              <a:rPr lang="en-ZA" dirty="0"/>
              <a:t> in the developed world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EEBAFC7-9A3E-4B56-97F9-5D10E2F3EF60}"/>
              </a:ext>
            </a:extLst>
          </p:cNvPr>
          <p:cNvSpPr txBox="1">
            <a:spLocks/>
          </p:cNvSpPr>
          <p:nvPr/>
        </p:nvSpPr>
        <p:spPr>
          <a:xfrm>
            <a:off x="143999" y="6322399"/>
            <a:ext cx="6056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‘Demystifying Australia’s Emissions Budgets for Paris’ – Tim Baxter – 22</a:t>
            </a:r>
            <a:r>
              <a:rPr lang="en-ZA" sz="1200" baseline="30000" dirty="0"/>
              <a:t>nd</a:t>
            </a:r>
            <a:r>
              <a:rPr lang="en-ZA" sz="1200" dirty="0"/>
              <a:t> Feb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BDD5AD-6279-4AF3-9110-D07D5C7DD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000" y="792000"/>
            <a:ext cx="7870618" cy="5297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B08625-F639-48CB-9E4F-E290EAC4814D}"/>
              </a:ext>
            </a:extLst>
          </p:cNvPr>
          <p:cNvSpPr txBox="1"/>
          <p:nvPr/>
        </p:nvSpPr>
        <p:spPr>
          <a:xfrm>
            <a:off x="6605877" y="6322399"/>
            <a:ext cx="493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Questions? URL: </a:t>
            </a:r>
            <a:r>
              <a:rPr lang="en-AU" u="sng" dirty="0"/>
              <a:t>slido.com</a:t>
            </a:r>
            <a:r>
              <a:rPr lang="en-AU" dirty="0"/>
              <a:t>; Code: #canter</a:t>
            </a:r>
          </a:p>
        </p:txBody>
      </p:sp>
    </p:spTree>
    <p:extLst>
      <p:ext uri="{BB962C8B-B14F-4D97-AF65-F5344CB8AC3E}">
        <p14:creationId xmlns:p14="http://schemas.microsoft.com/office/powerpoint/2010/main" val="265433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D1572FB-A509-4DFC-851A-33F52CF9BE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6090" b="16090"/>
          <a:stretch>
            <a:fillRect/>
          </a:stretch>
        </p:blipFill>
        <p:spPr>
          <a:xfrm>
            <a:off x="144000" y="144000"/>
            <a:ext cx="11905200" cy="606015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A15FA9-B880-41CF-9241-68D0BD48B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9100" y="804499"/>
            <a:ext cx="4416588" cy="4634787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bg1">
                  <a:lumMod val="95000"/>
                  <a:alpha val="50000"/>
                </a:schemeClr>
              </a:gs>
              <a:gs pos="80000">
                <a:schemeClr val="bg1"/>
              </a:gs>
            </a:gsLst>
          </a:gradFill>
        </p:spPr>
        <p:txBody>
          <a:bodyPr bIns="936000"/>
          <a:lstStyle/>
          <a:p>
            <a:r>
              <a:rPr lang="en-AU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Australia’s emissions: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BE47CCF-8938-48D8-A57C-D9104BC8A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r>
              <a:rPr lang="en-AU" sz="3600" dirty="0"/>
              <a:t>A LULUCF story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9C7B1F-4529-4471-A890-F8A9109D0CE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14</a:t>
            </a:fld>
            <a:endParaRPr lang="en-ZA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A569F39-6EFF-4941-9CA3-4B85D2741E51}"/>
              </a:ext>
            </a:extLst>
          </p:cNvPr>
          <p:cNvSpPr txBox="1">
            <a:spLocks/>
          </p:cNvSpPr>
          <p:nvPr/>
        </p:nvSpPr>
        <p:spPr>
          <a:xfrm>
            <a:off x="143999" y="6322399"/>
            <a:ext cx="6056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‘Demystifying Australia’s Emissions Budgets for Paris’ – Tim Baxter – 22</a:t>
            </a:r>
            <a:r>
              <a:rPr lang="en-ZA" sz="1200" baseline="30000" dirty="0"/>
              <a:t>nd</a:t>
            </a:r>
            <a:r>
              <a:rPr lang="en-ZA" sz="1200" dirty="0"/>
              <a:t> Feb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3BC782-2034-4749-B63A-18698A68A29D}"/>
              </a:ext>
            </a:extLst>
          </p:cNvPr>
          <p:cNvSpPr/>
          <p:nvPr/>
        </p:nvSpPr>
        <p:spPr>
          <a:xfrm>
            <a:off x="8499944" y="6366461"/>
            <a:ext cx="29260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1200" dirty="0"/>
              <a:t>Background image credit: NASA/JPL</a:t>
            </a:r>
          </a:p>
        </p:txBody>
      </p:sp>
    </p:spTree>
    <p:extLst>
      <p:ext uri="{BB962C8B-B14F-4D97-AF65-F5344CB8AC3E}">
        <p14:creationId xmlns:p14="http://schemas.microsoft.com/office/powerpoint/2010/main" val="3794564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601443-F80B-4FDE-90E5-697F721A0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00" y="489600"/>
            <a:ext cx="7895004" cy="529788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677425" y="6322399"/>
            <a:ext cx="370575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15</a:t>
            </a:fld>
            <a:endParaRPr lang="en-ZA" dirty="0"/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5FF21DC7-5E12-4DF9-89F0-66FE879D38BA}"/>
              </a:ext>
            </a:extLst>
          </p:cNvPr>
          <p:cNvSpPr txBox="1">
            <a:spLocks/>
          </p:cNvSpPr>
          <p:nvPr/>
        </p:nvSpPr>
        <p:spPr>
          <a:xfrm>
            <a:off x="8341718" y="341510"/>
            <a:ext cx="3520994" cy="534243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3200" dirty="0"/>
              <a:t>Australia’s emissions: </a:t>
            </a:r>
            <a:br>
              <a:rPr lang="en-ZA" sz="3200" dirty="0"/>
            </a:br>
            <a:r>
              <a:rPr lang="en-ZA" sz="3200" dirty="0"/>
              <a:t>A LULUCF story</a:t>
            </a:r>
          </a:p>
          <a:p>
            <a:endParaRPr lang="en-ZA" sz="100" dirty="0"/>
          </a:p>
          <a:p>
            <a:r>
              <a:rPr lang="en-ZA" dirty="0"/>
              <a:t>To get a better sense of Australia’s emissions, it is worthwhile looking at our emissions excluding LULUCF</a:t>
            </a:r>
          </a:p>
          <a:p>
            <a:r>
              <a:rPr lang="en-ZA" dirty="0"/>
              <a:t>There you can see, for the first time, the impact of the GFC versus the impact of the carbon price</a:t>
            </a:r>
          </a:p>
          <a:p>
            <a:pPr lvl="1"/>
            <a:r>
              <a:rPr lang="en-ZA" dirty="0"/>
              <a:t>Carbon price, at most, can claim 25Mt of reductions</a:t>
            </a:r>
          </a:p>
          <a:p>
            <a:r>
              <a:rPr lang="en-ZA" dirty="0"/>
              <a:t>Only six out of 28 years not all-time records (2010–2015)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66151-8D75-4ABB-B879-54B77C076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00" y="489600"/>
            <a:ext cx="7895004" cy="5303980"/>
          </a:xfrm>
          <a:prstGeom prst="rect">
            <a:avLst/>
          </a:prstGeom>
        </p:spPr>
      </p:pic>
      <p:sp>
        <p:nvSpPr>
          <p:cNvPr id="12" name="Frame 11">
            <a:extLst>
              <a:ext uri="{FF2B5EF4-FFF2-40B4-BE49-F238E27FC236}">
                <a16:creationId xmlns:a16="http://schemas.microsoft.com/office/drawing/2014/main" id="{976A27CD-C5AC-456B-BCAD-BECD2333D048}"/>
              </a:ext>
            </a:extLst>
          </p:cNvPr>
          <p:cNvSpPr/>
          <p:nvPr/>
        </p:nvSpPr>
        <p:spPr>
          <a:xfrm>
            <a:off x="4807645" y="2010283"/>
            <a:ext cx="641130" cy="544453"/>
          </a:xfrm>
          <a:prstGeom prst="frame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AU" sz="4500">
              <a:solidFill>
                <a:schemeClr val="tx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CDAEB98-DA1B-4B0A-94B8-5AC8E19EB24D}"/>
              </a:ext>
            </a:extLst>
          </p:cNvPr>
          <p:cNvSpPr txBox="1">
            <a:spLocks/>
          </p:cNvSpPr>
          <p:nvPr/>
        </p:nvSpPr>
        <p:spPr>
          <a:xfrm>
            <a:off x="143999" y="6322399"/>
            <a:ext cx="6056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‘Demystifying Australia’s Emissions Budgets for Paris’ – Tim Baxter – 22</a:t>
            </a:r>
            <a:r>
              <a:rPr lang="en-ZA" sz="1200" baseline="30000" dirty="0"/>
              <a:t>nd</a:t>
            </a:r>
            <a:r>
              <a:rPr lang="en-ZA" sz="1200" dirty="0"/>
              <a:t> Feb 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A6A14-D583-4DF6-ABBA-5928C71F80DC}"/>
              </a:ext>
            </a:extLst>
          </p:cNvPr>
          <p:cNvSpPr txBox="1"/>
          <p:nvPr/>
        </p:nvSpPr>
        <p:spPr>
          <a:xfrm>
            <a:off x="6605877" y="6322399"/>
            <a:ext cx="493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Questions? URL: </a:t>
            </a:r>
            <a:r>
              <a:rPr lang="en-AU" u="sng" dirty="0"/>
              <a:t>slido.com</a:t>
            </a:r>
            <a:r>
              <a:rPr lang="en-AU" dirty="0"/>
              <a:t>; Code: #canter</a:t>
            </a:r>
          </a:p>
        </p:txBody>
      </p:sp>
    </p:spTree>
    <p:extLst>
      <p:ext uri="{BB962C8B-B14F-4D97-AF65-F5344CB8AC3E}">
        <p14:creationId xmlns:p14="http://schemas.microsoft.com/office/powerpoint/2010/main" val="83101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677425" y="6322399"/>
            <a:ext cx="370575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16</a:t>
            </a:fld>
            <a:endParaRPr lang="en-ZA" dirty="0"/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5FF21DC7-5E12-4DF9-89F0-66FE879D38BA}"/>
              </a:ext>
            </a:extLst>
          </p:cNvPr>
          <p:cNvSpPr txBox="1">
            <a:spLocks/>
          </p:cNvSpPr>
          <p:nvPr/>
        </p:nvSpPr>
        <p:spPr>
          <a:xfrm>
            <a:off x="8341718" y="341510"/>
            <a:ext cx="3520994" cy="534243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3200" dirty="0"/>
              <a:t>Australia’s emissions: </a:t>
            </a:r>
            <a:br>
              <a:rPr lang="en-ZA" sz="3200" dirty="0"/>
            </a:br>
            <a:r>
              <a:rPr lang="en-ZA" sz="3200" dirty="0"/>
              <a:t>A LULUCF story</a:t>
            </a:r>
          </a:p>
          <a:p>
            <a:endParaRPr lang="en-ZA" sz="100" dirty="0"/>
          </a:p>
          <a:p>
            <a:r>
              <a:rPr lang="en-ZA" dirty="0"/>
              <a:t>Two big dips</a:t>
            </a:r>
          </a:p>
          <a:p>
            <a:pPr lvl="1"/>
            <a:r>
              <a:rPr lang="en-ZA" dirty="0"/>
              <a:t>One in Hawke-era</a:t>
            </a:r>
          </a:p>
          <a:p>
            <a:pPr lvl="1"/>
            <a:r>
              <a:rPr lang="en-ZA" dirty="0"/>
              <a:t>One post-GFC</a:t>
            </a:r>
          </a:p>
          <a:p>
            <a:r>
              <a:rPr lang="en-ZA" dirty="0"/>
              <a:t>Revisions to the LULUCF calculations made in 2015 increased the sway that LULUCF has on our national accounts</a:t>
            </a:r>
          </a:p>
          <a:p>
            <a:pPr lvl="1"/>
            <a:r>
              <a:rPr lang="en-ZA" dirty="0"/>
              <a:t>Makes our past emissions look worse, present better</a:t>
            </a:r>
          </a:p>
          <a:p>
            <a:r>
              <a:rPr lang="en-ZA" dirty="0"/>
              <a:t>Recent data (approx. </a:t>
            </a:r>
            <a:br>
              <a:rPr lang="en-ZA" dirty="0"/>
            </a:br>
            <a:r>
              <a:rPr lang="en-ZA" dirty="0"/>
              <a:t>&lt;5 years) unreliable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1204BC6-C108-48CA-93A7-CB47F02E4C81}"/>
              </a:ext>
            </a:extLst>
          </p:cNvPr>
          <p:cNvSpPr txBox="1">
            <a:spLocks/>
          </p:cNvSpPr>
          <p:nvPr/>
        </p:nvSpPr>
        <p:spPr>
          <a:xfrm>
            <a:off x="143999" y="6322399"/>
            <a:ext cx="6056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‘Demystifying Australia’s Emissions Budgets for Paris’ – Tim Baxter – 22</a:t>
            </a:r>
            <a:r>
              <a:rPr lang="en-ZA" sz="1200" baseline="30000" dirty="0"/>
              <a:t>nd</a:t>
            </a:r>
            <a:r>
              <a:rPr lang="en-ZA" sz="1200" dirty="0"/>
              <a:t> Feb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F9F711-BB2B-4156-9C9C-6D634DC68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00" y="489600"/>
            <a:ext cx="7895004" cy="5297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4E4EDF-E014-4504-8286-1ED7CFDB66BF}"/>
              </a:ext>
            </a:extLst>
          </p:cNvPr>
          <p:cNvSpPr txBox="1"/>
          <p:nvPr/>
        </p:nvSpPr>
        <p:spPr>
          <a:xfrm>
            <a:off x="6605877" y="6322399"/>
            <a:ext cx="493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Questions? URL: </a:t>
            </a:r>
            <a:r>
              <a:rPr lang="en-AU" u="sng" dirty="0"/>
              <a:t>slido.com</a:t>
            </a:r>
            <a:r>
              <a:rPr lang="en-AU" dirty="0"/>
              <a:t>; Code: #canter</a:t>
            </a:r>
          </a:p>
        </p:txBody>
      </p:sp>
    </p:spTree>
    <p:extLst>
      <p:ext uri="{BB962C8B-B14F-4D97-AF65-F5344CB8AC3E}">
        <p14:creationId xmlns:p14="http://schemas.microsoft.com/office/powerpoint/2010/main" val="3609404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677425" y="6322399"/>
            <a:ext cx="370575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17</a:t>
            </a:fld>
            <a:endParaRPr lang="en-ZA" dirty="0"/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5FF21DC7-5E12-4DF9-89F0-66FE879D38BA}"/>
              </a:ext>
            </a:extLst>
          </p:cNvPr>
          <p:cNvSpPr txBox="1">
            <a:spLocks/>
          </p:cNvSpPr>
          <p:nvPr/>
        </p:nvSpPr>
        <p:spPr>
          <a:xfrm>
            <a:off x="8341718" y="341510"/>
            <a:ext cx="3520994" cy="534243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3200" dirty="0"/>
              <a:t>Australia’s emissions: </a:t>
            </a:r>
            <a:br>
              <a:rPr lang="en-ZA" sz="3200" dirty="0"/>
            </a:br>
            <a:r>
              <a:rPr lang="en-ZA" sz="3200" dirty="0"/>
              <a:t>A LULUCF story</a:t>
            </a:r>
          </a:p>
          <a:p>
            <a:endParaRPr lang="en-ZA" sz="100" dirty="0"/>
          </a:p>
          <a:p>
            <a:r>
              <a:rPr lang="en-ZA" dirty="0"/>
              <a:t>Without LULUCF, we would have failed Kyoto CP1, cannot possibly meet Kyoto CP2 and are on track to miss Paris by twice as much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4A24B9F-7C20-468B-8C27-4A8F5E0F2EB5}"/>
              </a:ext>
            </a:extLst>
          </p:cNvPr>
          <p:cNvSpPr txBox="1">
            <a:spLocks/>
          </p:cNvSpPr>
          <p:nvPr/>
        </p:nvSpPr>
        <p:spPr>
          <a:xfrm>
            <a:off x="143999" y="6322399"/>
            <a:ext cx="6056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‘Demystifying Australia’s Emissions Budgets for Paris’ – Tim Baxter – 22</a:t>
            </a:r>
            <a:r>
              <a:rPr lang="en-ZA" sz="1200" baseline="30000" dirty="0"/>
              <a:t>nd</a:t>
            </a:r>
            <a:r>
              <a:rPr lang="en-ZA" sz="1200" dirty="0"/>
              <a:t> Feb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D37143-A161-4EB5-A4C1-FC116F03C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00" y="489600"/>
            <a:ext cx="7901101" cy="5297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EC991A-0C4E-4599-893C-A0E5B97DF749}"/>
              </a:ext>
            </a:extLst>
          </p:cNvPr>
          <p:cNvSpPr txBox="1"/>
          <p:nvPr/>
        </p:nvSpPr>
        <p:spPr>
          <a:xfrm>
            <a:off x="6605877" y="6322399"/>
            <a:ext cx="493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Questions? URL: </a:t>
            </a:r>
            <a:r>
              <a:rPr lang="en-AU" u="sng" dirty="0"/>
              <a:t>slido.com</a:t>
            </a:r>
            <a:r>
              <a:rPr lang="en-AU" dirty="0"/>
              <a:t>; Code: #canter</a:t>
            </a:r>
          </a:p>
        </p:txBody>
      </p:sp>
    </p:spTree>
    <p:extLst>
      <p:ext uri="{BB962C8B-B14F-4D97-AF65-F5344CB8AC3E}">
        <p14:creationId xmlns:p14="http://schemas.microsoft.com/office/powerpoint/2010/main" val="2960629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374CEFF-A431-4745-B9D5-35B222FD3F6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2000"/>
                    </a14:imgEffect>
                  </a14:imgLayer>
                </a14:imgProps>
              </a:ext>
            </a:extLst>
          </a:blip>
          <a:srcRect l="30" t="16781" r="-30" b="7095"/>
          <a:stretch/>
        </p:blipFill>
        <p:spPr>
          <a:xfrm>
            <a:off x="147600" y="143999"/>
            <a:ext cx="11901600" cy="604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4900" y="3495675"/>
            <a:ext cx="5088200" cy="2188323"/>
          </a:xfrm>
        </p:spPr>
        <p:txBody>
          <a:bodyPr lIns="360000" anchor="ctr"/>
          <a:lstStyle/>
          <a:p>
            <a:r>
              <a:rPr lang="en-ZA" sz="3200" dirty="0"/>
              <a:t>A whirlwind tour through Australia’s sectoral emissions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18</a:t>
            </a:fld>
            <a:endParaRPr lang="en-ZA" dirty="0"/>
          </a:p>
        </p:txBody>
      </p:sp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7FF01862-0639-48CD-A883-31DC1B378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 Slide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CFFED92-CBA2-4B91-8194-0767831F7EBD}"/>
              </a:ext>
            </a:extLst>
          </p:cNvPr>
          <p:cNvSpPr txBox="1">
            <a:spLocks/>
          </p:cNvSpPr>
          <p:nvPr/>
        </p:nvSpPr>
        <p:spPr>
          <a:xfrm>
            <a:off x="143999" y="6322399"/>
            <a:ext cx="6056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‘Demystifying Australia’s Emissions Budgets for Paris’ – Tim Baxter – 22</a:t>
            </a:r>
            <a:r>
              <a:rPr lang="en-ZA" sz="1200" baseline="30000" dirty="0"/>
              <a:t>nd</a:t>
            </a:r>
            <a:r>
              <a:rPr lang="en-ZA" sz="1200" dirty="0"/>
              <a:t> Feb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EB0E88-323A-4E66-9826-82FC8D9EDFD2}"/>
              </a:ext>
            </a:extLst>
          </p:cNvPr>
          <p:cNvSpPr txBox="1"/>
          <p:nvPr/>
        </p:nvSpPr>
        <p:spPr>
          <a:xfrm>
            <a:off x="6605877" y="6322399"/>
            <a:ext cx="493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Questions? URL: </a:t>
            </a:r>
            <a:r>
              <a:rPr lang="en-AU" u="sng" dirty="0"/>
              <a:t>slido.com</a:t>
            </a:r>
            <a:r>
              <a:rPr lang="en-AU" dirty="0"/>
              <a:t>; Code: #canter</a:t>
            </a:r>
          </a:p>
        </p:txBody>
      </p:sp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B1FFE80-1F18-49EC-B0EB-F2F10B4A59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11" r="41397"/>
          <a:stretch/>
        </p:blipFill>
        <p:spPr>
          <a:xfrm>
            <a:off x="144000" y="144000"/>
            <a:ext cx="5280100" cy="60601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985B-17C1-4F0C-8B29-835A8C60D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19</a:t>
            </a:fld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1E9DA5-5005-472F-AB8D-FD9D271719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Australia’s emissions profile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8D49598-B8D7-4D2A-915A-37DE4C60FE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As of 2018</a:t>
            </a:r>
            <a:br>
              <a:rPr lang="en-AU" dirty="0"/>
            </a:br>
            <a:r>
              <a:rPr lang="en-AU" dirty="0"/>
              <a:t>LULUCF (-4%)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0B7C87-946A-42B4-8A6D-F76A07EDEB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7" t="7868"/>
          <a:stretch/>
        </p:blipFill>
        <p:spPr>
          <a:xfrm>
            <a:off x="5635701" y="490694"/>
            <a:ext cx="6439267" cy="57134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419B0F-5038-4B90-8724-E169C1DEB164}"/>
              </a:ext>
            </a:extLst>
          </p:cNvPr>
          <p:cNvSpPr/>
          <p:nvPr/>
        </p:nvSpPr>
        <p:spPr>
          <a:xfrm>
            <a:off x="6944308" y="6367306"/>
            <a:ext cx="44454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AU" sz="1200" dirty="0"/>
              <a:t>Background image credit: Swathi Sridharan (CC-BY-SA 2.0)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42E5717-B13A-4E82-952D-B746E8617522}"/>
              </a:ext>
            </a:extLst>
          </p:cNvPr>
          <p:cNvSpPr txBox="1">
            <a:spLocks/>
          </p:cNvSpPr>
          <p:nvPr/>
        </p:nvSpPr>
        <p:spPr>
          <a:xfrm>
            <a:off x="143999" y="6322399"/>
            <a:ext cx="6056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‘Demystifying Australia’s Emissions Budgets for Paris’ – Tim Baxter – 22</a:t>
            </a:r>
            <a:r>
              <a:rPr lang="en-ZA" sz="1200" baseline="30000" dirty="0"/>
              <a:t>nd</a:t>
            </a:r>
            <a:r>
              <a:rPr lang="en-ZA" sz="1200" dirty="0"/>
              <a:t> Feb 2019</a:t>
            </a:r>
          </a:p>
        </p:txBody>
      </p:sp>
    </p:spTree>
    <p:extLst>
      <p:ext uri="{BB962C8B-B14F-4D97-AF65-F5344CB8AC3E}">
        <p14:creationId xmlns:p14="http://schemas.microsoft.com/office/powerpoint/2010/main" val="2679166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3648BC1-F377-4382-94D7-06923D5EF9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000" y="170475"/>
            <a:ext cx="11905200" cy="6031541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1500712-CD60-44A8-9CB0-8B4030289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5714" y="1472244"/>
            <a:ext cx="6080572" cy="3044399"/>
          </a:xfrm>
        </p:spPr>
        <p:txBody>
          <a:bodyPr lIns="396000"/>
          <a:lstStyle/>
          <a:p>
            <a:pPr algn="ctr"/>
            <a:r>
              <a:rPr lang="en-AU" dirty="0"/>
              <a:t>Got questions?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651827B-B517-4B18-999F-9BD9FFF22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2779" y="2599399"/>
            <a:ext cx="5106442" cy="1659201"/>
          </a:xfrm>
          <a:noFill/>
        </p:spPr>
        <p:txBody>
          <a:bodyPr lIns="180000"/>
          <a:lstStyle/>
          <a:p>
            <a:pPr algn="l">
              <a:tabLst>
                <a:tab pos="2239963" algn="r"/>
                <a:tab pos="2513013" algn="l"/>
              </a:tabLst>
            </a:pPr>
            <a:r>
              <a:rPr lang="en-AU" sz="3200" dirty="0"/>
              <a:t>	URL:	</a:t>
            </a:r>
            <a:r>
              <a:rPr lang="en-AU" sz="3200" u="sng" dirty="0"/>
              <a:t>slido.com</a:t>
            </a:r>
          </a:p>
          <a:p>
            <a:pPr algn="l">
              <a:tabLst>
                <a:tab pos="2239963" algn="r"/>
                <a:tab pos="2513013" algn="l"/>
              </a:tabLst>
            </a:pPr>
            <a:r>
              <a:rPr lang="en-AU" sz="3200" dirty="0"/>
              <a:t>	Event code:	#canter</a:t>
            </a:r>
            <a:endParaRPr lang="en-ZA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6A0E7-58EC-45BA-B2C9-82EEC1D527D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</a:t>
            </a:fld>
            <a:endParaRPr lang="en-ZA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D7A477-1259-4D19-BC37-305F3DB9657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3999" y="6322399"/>
            <a:ext cx="6056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ZA" dirty="0"/>
              <a:t>‘Demystifying Australia’s Emissions Budgets for Paris’ – Tim Baxter – 22</a:t>
            </a:r>
            <a:r>
              <a:rPr lang="en-ZA" baseline="30000" dirty="0"/>
              <a:t>nd</a:t>
            </a:r>
            <a:r>
              <a:rPr lang="en-ZA" dirty="0"/>
              <a:t> Feb 2019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3F52C3-62F4-4D7D-A14E-20AFC08797BF}"/>
              </a:ext>
            </a:extLst>
          </p:cNvPr>
          <p:cNvSpPr/>
          <p:nvPr/>
        </p:nvSpPr>
        <p:spPr>
          <a:xfrm>
            <a:off x="7518242" y="6272823"/>
            <a:ext cx="3942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AU" sz="1200" dirty="0"/>
              <a:t>Previous slide image credit: CSIRO (CC-BY 3.0)</a:t>
            </a:r>
            <a:br>
              <a:rPr lang="en-AU" sz="1200" dirty="0"/>
            </a:br>
            <a:r>
              <a:rPr lang="en-AU" sz="1200" dirty="0"/>
              <a:t>Background image credit: David </a:t>
            </a:r>
            <a:r>
              <a:rPr lang="en-AU" sz="1200" dirty="0" err="1"/>
              <a:t>Iliff</a:t>
            </a:r>
            <a:r>
              <a:rPr lang="en-AU" sz="1200" dirty="0"/>
              <a:t> (CC-BY-SA 3.0)</a:t>
            </a:r>
          </a:p>
        </p:txBody>
      </p:sp>
    </p:spTree>
    <p:extLst>
      <p:ext uri="{BB962C8B-B14F-4D97-AF65-F5344CB8AC3E}">
        <p14:creationId xmlns:p14="http://schemas.microsoft.com/office/powerpoint/2010/main" val="2729659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A5EB24-B5E9-486B-8BBF-8FE20A796AE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AU" dirty="0"/>
              <a:t>Opportunities abound…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5A872-42BF-450E-B5C7-A8516DDA3E1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20</a:t>
            </a:fld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0561F3-D748-4A0C-A42E-137B46F9B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Australia’s sectoral emissions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9E23D655-B110-483A-9813-C6C69DD5AF9F}"/>
              </a:ext>
            </a:extLst>
          </p:cNvPr>
          <p:cNvSpPr txBox="1">
            <a:spLocks/>
          </p:cNvSpPr>
          <p:nvPr/>
        </p:nvSpPr>
        <p:spPr>
          <a:xfrm>
            <a:off x="143999" y="6322399"/>
            <a:ext cx="6056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‘Demystifying Australia’s Emissions Budgets for Paris’ – Tim Baxter – 22</a:t>
            </a:r>
            <a:r>
              <a:rPr lang="en-ZA" sz="1200" baseline="30000" dirty="0"/>
              <a:t>nd</a:t>
            </a:r>
            <a:r>
              <a:rPr lang="en-ZA" sz="1200" dirty="0"/>
              <a:t> Feb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BDFCED-5523-4348-9F87-92266A687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1" y="1368000"/>
            <a:ext cx="5920097" cy="482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5E57BA-B762-4DAB-A29E-766EFFFB5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200" y="1368000"/>
            <a:ext cx="5918767" cy="482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D1DFA1-47FC-465B-9A92-1B4193BBEC15}"/>
              </a:ext>
            </a:extLst>
          </p:cNvPr>
          <p:cNvSpPr txBox="1"/>
          <p:nvPr/>
        </p:nvSpPr>
        <p:spPr>
          <a:xfrm>
            <a:off x="6605877" y="6322399"/>
            <a:ext cx="493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Questions? URL: </a:t>
            </a:r>
            <a:r>
              <a:rPr lang="en-AU" u="sng" dirty="0"/>
              <a:t>slido.com</a:t>
            </a:r>
            <a:r>
              <a:rPr lang="en-AU" dirty="0"/>
              <a:t>; Code: #canter</a:t>
            </a:r>
          </a:p>
        </p:txBody>
      </p:sp>
    </p:spTree>
    <p:extLst>
      <p:ext uri="{BB962C8B-B14F-4D97-AF65-F5344CB8AC3E}">
        <p14:creationId xmlns:p14="http://schemas.microsoft.com/office/powerpoint/2010/main" val="4170800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A5EB24-B5E9-486B-8BBF-8FE20A796AE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AU" dirty="0"/>
              <a:t>Opportunities abound…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5A872-42BF-450E-B5C7-A8516DDA3E1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21</a:t>
            </a:fld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0561F3-D748-4A0C-A42E-137B46F9B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Australia’s sectoral emissions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C1AC7A5-0A9F-4E99-84EB-84D2B1BAE0C9}"/>
              </a:ext>
            </a:extLst>
          </p:cNvPr>
          <p:cNvSpPr txBox="1">
            <a:spLocks/>
          </p:cNvSpPr>
          <p:nvPr/>
        </p:nvSpPr>
        <p:spPr>
          <a:xfrm>
            <a:off x="143999" y="6322399"/>
            <a:ext cx="6056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‘Demystifying Australia’s Emissions Budgets for Paris’ – Tim Baxter – 22</a:t>
            </a:r>
            <a:r>
              <a:rPr lang="en-ZA" sz="1200" baseline="30000" dirty="0"/>
              <a:t>nd</a:t>
            </a:r>
            <a:r>
              <a:rPr lang="en-ZA" sz="1200" dirty="0"/>
              <a:t> Feb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436B30-A849-4A31-88CE-62C96CDD9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" y="1368000"/>
            <a:ext cx="5925958" cy="482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2D9C3C-5494-420F-BF63-A5401A944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200" y="1368000"/>
            <a:ext cx="5925958" cy="482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4ED92F-D24A-4E38-83A9-08EE7FB91FFA}"/>
              </a:ext>
            </a:extLst>
          </p:cNvPr>
          <p:cNvSpPr txBox="1"/>
          <p:nvPr/>
        </p:nvSpPr>
        <p:spPr>
          <a:xfrm>
            <a:off x="6605877" y="6322399"/>
            <a:ext cx="493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Questions? URL: </a:t>
            </a:r>
            <a:r>
              <a:rPr lang="en-AU" u="sng" dirty="0"/>
              <a:t>slido.com</a:t>
            </a:r>
            <a:r>
              <a:rPr lang="en-AU" dirty="0"/>
              <a:t>; Code: #canter</a:t>
            </a:r>
          </a:p>
        </p:txBody>
      </p:sp>
    </p:spTree>
    <p:extLst>
      <p:ext uri="{BB962C8B-B14F-4D97-AF65-F5344CB8AC3E}">
        <p14:creationId xmlns:p14="http://schemas.microsoft.com/office/powerpoint/2010/main" val="3518652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A5EB24-B5E9-486B-8BBF-8FE20A796AE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AU" dirty="0"/>
              <a:t>Opportunities abound…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5A872-42BF-450E-B5C7-A8516DDA3E1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22</a:t>
            </a:fld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0561F3-D748-4A0C-A42E-137B46F9B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Australia’s sectoral emissions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C4A6851-99DC-46A1-B72C-0E797CBC73AC}"/>
              </a:ext>
            </a:extLst>
          </p:cNvPr>
          <p:cNvSpPr txBox="1">
            <a:spLocks/>
          </p:cNvSpPr>
          <p:nvPr/>
        </p:nvSpPr>
        <p:spPr>
          <a:xfrm>
            <a:off x="143999" y="6322399"/>
            <a:ext cx="6056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‘Demystifying Australia’s Emissions Budgets for Paris’ – Tim Baxter – 22</a:t>
            </a:r>
            <a:r>
              <a:rPr lang="en-ZA" sz="1200" baseline="30000" dirty="0"/>
              <a:t>nd</a:t>
            </a:r>
            <a:r>
              <a:rPr lang="en-ZA" sz="1200" dirty="0"/>
              <a:t> Feb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2397B8-7C0E-4ED8-92EA-33E53A66F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" y="1368000"/>
            <a:ext cx="5925958" cy="482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549746-F226-47E1-8F81-134750DD7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200" y="1368000"/>
            <a:ext cx="5943543" cy="482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FBB44F-B75C-4DAC-9BDE-E5224218C526}"/>
              </a:ext>
            </a:extLst>
          </p:cNvPr>
          <p:cNvSpPr txBox="1"/>
          <p:nvPr/>
        </p:nvSpPr>
        <p:spPr>
          <a:xfrm>
            <a:off x="6605877" y="6322399"/>
            <a:ext cx="493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Questions? URL: </a:t>
            </a:r>
            <a:r>
              <a:rPr lang="en-AU" u="sng" dirty="0"/>
              <a:t>slido.com</a:t>
            </a:r>
            <a:r>
              <a:rPr lang="en-AU" dirty="0"/>
              <a:t>; Code: #canter</a:t>
            </a:r>
          </a:p>
        </p:txBody>
      </p:sp>
    </p:spTree>
    <p:extLst>
      <p:ext uri="{BB962C8B-B14F-4D97-AF65-F5344CB8AC3E}">
        <p14:creationId xmlns:p14="http://schemas.microsoft.com/office/powerpoint/2010/main" val="681623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A5EB24-B5E9-486B-8BBF-8FE20A796AE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AU" dirty="0"/>
              <a:t>Opportunities abound…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5A872-42BF-450E-B5C7-A8516DDA3E1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23</a:t>
            </a:fld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0561F3-D748-4A0C-A42E-137B46F9B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Australia’s sectoral emissions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0293592-DC36-4AF4-A753-8C56F0131CC0}"/>
              </a:ext>
            </a:extLst>
          </p:cNvPr>
          <p:cNvSpPr txBox="1">
            <a:spLocks/>
          </p:cNvSpPr>
          <p:nvPr/>
        </p:nvSpPr>
        <p:spPr>
          <a:xfrm>
            <a:off x="143999" y="6322399"/>
            <a:ext cx="6056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‘Demystifying Australia’s Emissions Budgets for Paris’ – Tim Baxter – 22</a:t>
            </a:r>
            <a:r>
              <a:rPr lang="en-ZA" sz="1200" baseline="30000" dirty="0"/>
              <a:t>nd</a:t>
            </a:r>
            <a:r>
              <a:rPr lang="en-ZA" sz="1200" dirty="0"/>
              <a:t> Feb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CA80F2-D397-45DA-B3DB-1D3B32EA9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" y="1368000"/>
            <a:ext cx="5920097" cy="482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78177E-6967-4893-8DBE-99B4954E9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200" y="1368000"/>
            <a:ext cx="5925958" cy="482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35C2E2-4F0C-454A-8948-7302B4A85D96}"/>
              </a:ext>
            </a:extLst>
          </p:cNvPr>
          <p:cNvSpPr txBox="1"/>
          <p:nvPr/>
        </p:nvSpPr>
        <p:spPr>
          <a:xfrm>
            <a:off x="6605877" y="6322399"/>
            <a:ext cx="493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Questions? URL: </a:t>
            </a:r>
            <a:r>
              <a:rPr lang="en-AU" u="sng" dirty="0"/>
              <a:t>slido.com</a:t>
            </a:r>
            <a:r>
              <a:rPr lang="en-AU" dirty="0"/>
              <a:t>; Code: #canter</a:t>
            </a:r>
          </a:p>
        </p:txBody>
      </p:sp>
    </p:spTree>
    <p:extLst>
      <p:ext uri="{BB962C8B-B14F-4D97-AF65-F5344CB8AC3E}">
        <p14:creationId xmlns:p14="http://schemas.microsoft.com/office/powerpoint/2010/main" val="1379446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Snow falling on trees in a forrest">
            <a:extLst>
              <a:ext uri="{FF2B5EF4-FFF2-40B4-BE49-F238E27FC236}">
                <a16:creationId xmlns:a16="http://schemas.microsoft.com/office/drawing/2014/main" id="{5374CEFF-A431-4745-B9D5-35B222FD3F6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tretch>
            <a:fillRect/>
          </a:stretch>
        </p:blipFill>
        <p:spPr>
          <a:xfrm>
            <a:off x="146743" y="143999"/>
            <a:ext cx="11899714" cy="604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4900" y="3495675"/>
            <a:ext cx="5088200" cy="2188323"/>
          </a:xfrm>
        </p:spPr>
        <p:txBody>
          <a:bodyPr lIns="360000" anchor="ctr"/>
          <a:lstStyle/>
          <a:p>
            <a:r>
              <a:rPr lang="en-ZA" sz="3200" dirty="0"/>
              <a:t>ALP policy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24</a:t>
            </a:fld>
            <a:endParaRPr lang="en-ZA" dirty="0"/>
          </a:p>
        </p:txBody>
      </p:sp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7FF01862-0639-48CD-A883-31DC1B378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 Slide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CFFED92-CBA2-4B91-8194-0767831F7EBD}"/>
              </a:ext>
            </a:extLst>
          </p:cNvPr>
          <p:cNvSpPr txBox="1">
            <a:spLocks/>
          </p:cNvSpPr>
          <p:nvPr/>
        </p:nvSpPr>
        <p:spPr>
          <a:xfrm>
            <a:off x="143999" y="6322399"/>
            <a:ext cx="6056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‘Demystifying Australia’s Emissions Budgets for Paris’ – Tim Baxter – 22</a:t>
            </a:r>
            <a:r>
              <a:rPr lang="en-ZA" sz="1200" baseline="30000" dirty="0"/>
              <a:t>nd</a:t>
            </a:r>
            <a:r>
              <a:rPr lang="en-ZA" sz="1200" dirty="0"/>
              <a:t> Feb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88E359-B156-463D-8481-5AC9EBB71131}"/>
              </a:ext>
            </a:extLst>
          </p:cNvPr>
          <p:cNvSpPr txBox="1"/>
          <p:nvPr/>
        </p:nvSpPr>
        <p:spPr>
          <a:xfrm>
            <a:off x="6605877" y="6322399"/>
            <a:ext cx="493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Questions? URL: </a:t>
            </a:r>
            <a:r>
              <a:rPr lang="en-AU" u="sng" dirty="0"/>
              <a:t>slido.com</a:t>
            </a:r>
            <a:r>
              <a:rPr lang="en-AU" dirty="0"/>
              <a:t>; Code: #canter</a:t>
            </a:r>
          </a:p>
        </p:txBody>
      </p:sp>
    </p:spTree>
    <p:extLst>
      <p:ext uri="{BB962C8B-B14F-4D97-AF65-F5344CB8AC3E}">
        <p14:creationId xmlns:p14="http://schemas.microsoft.com/office/powerpoint/2010/main" val="3814106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DA2F3F-DFA7-4E15-AF4D-58C002F4F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524400" cy="4377523"/>
          </a:xfrm>
        </p:spPr>
        <p:txBody>
          <a:bodyPr/>
          <a:lstStyle/>
          <a:p>
            <a:r>
              <a:rPr lang="en-AU" dirty="0"/>
              <a:t>Taking into account only those policies that can be quantified, and adjusting for the ALP’s revised NDC, the policies produce a larger shortfall</a:t>
            </a:r>
          </a:p>
          <a:p>
            <a:r>
              <a:rPr lang="en-AU" dirty="0"/>
              <a:t>However, this is not representative given many ALP policies lack detail or are difficult to quantify</a:t>
            </a:r>
          </a:p>
          <a:p>
            <a:r>
              <a:rPr lang="en-AU" dirty="0"/>
              <a:t>For instance:</a:t>
            </a:r>
          </a:p>
          <a:p>
            <a:pPr lvl="1"/>
            <a:r>
              <a:rPr lang="en-AU" dirty="0"/>
              <a:t>Safeguard 2.0 could greatly reduce projected emissions, but there is not enough detail</a:t>
            </a:r>
          </a:p>
          <a:p>
            <a:pPr lvl="1"/>
            <a:r>
              <a:rPr lang="en-AU" dirty="0"/>
              <a:t>CEFC funding not quantifiable</a:t>
            </a:r>
          </a:p>
          <a:p>
            <a:r>
              <a:rPr lang="en-AU" dirty="0"/>
              <a:t>These will likely affect emissions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DA163AD-420F-41E2-B7E0-B5A20203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ALP policies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37F1FA-132E-493F-B6CB-5CB490107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000" y="792000"/>
            <a:ext cx="7943776" cy="529788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E77AD4-14F6-4E3A-A1DA-CEB0E290444C}"/>
              </a:ext>
            </a:extLst>
          </p:cNvPr>
          <p:cNvSpPr txBox="1">
            <a:spLocks/>
          </p:cNvSpPr>
          <p:nvPr/>
        </p:nvSpPr>
        <p:spPr>
          <a:xfrm>
            <a:off x="11677425" y="6322399"/>
            <a:ext cx="370575" cy="36512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txBody>
          <a:bodyPr vert="horz" lIns="0" tIns="0" rIns="0" bIns="0" rtlCol="0" anchor="ctr"/>
          <a:lstStyle>
            <a:defPPr>
              <a:defRPr lang="en-US"/>
            </a:defPPr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ZA" smtClean="0"/>
              <a:pPr/>
              <a:t>25</a:t>
            </a:fld>
            <a:endParaRPr lang="en-ZA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D4EFF97-AFCA-4E15-B162-BFCA9552EB66}"/>
              </a:ext>
            </a:extLst>
          </p:cNvPr>
          <p:cNvSpPr txBox="1">
            <a:spLocks/>
          </p:cNvSpPr>
          <p:nvPr/>
        </p:nvSpPr>
        <p:spPr>
          <a:xfrm>
            <a:off x="143999" y="6322399"/>
            <a:ext cx="6056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‘Demystifying Australia’s Emissions Budgets for Paris’ – Tim Baxter – 22</a:t>
            </a:r>
            <a:r>
              <a:rPr lang="en-ZA" sz="1200" baseline="30000" dirty="0"/>
              <a:t>nd</a:t>
            </a:r>
            <a:r>
              <a:rPr lang="en-ZA" sz="1200" dirty="0"/>
              <a:t> Feb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2F55AC-953E-4349-8540-161A6A68DC82}"/>
              </a:ext>
            </a:extLst>
          </p:cNvPr>
          <p:cNvSpPr txBox="1"/>
          <p:nvPr/>
        </p:nvSpPr>
        <p:spPr>
          <a:xfrm>
            <a:off x="6605877" y="6322399"/>
            <a:ext cx="493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Questions? URL: </a:t>
            </a:r>
            <a:r>
              <a:rPr lang="en-AU" u="sng" dirty="0"/>
              <a:t>slido.com</a:t>
            </a:r>
            <a:r>
              <a:rPr lang="en-AU" dirty="0"/>
              <a:t>; Code: #canter</a:t>
            </a:r>
          </a:p>
        </p:txBody>
      </p:sp>
    </p:spTree>
    <p:extLst>
      <p:ext uri="{BB962C8B-B14F-4D97-AF65-F5344CB8AC3E}">
        <p14:creationId xmlns:p14="http://schemas.microsoft.com/office/powerpoint/2010/main" val="401389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DA2F3F-DFA7-4E15-AF4D-58C002F4F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384626" cy="4377523"/>
          </a:xfrm>
        </p:spPr>
        <p:txBody>
          <a:bodyPr/>
          <a:lstStyle/>
          <a:p>
            <a:r>
              <a:rPr lang="en-AU" sz="2000" dirty="0"/>
              <a:t>Their target does not comply with the advice of the Climate Change Authority in 2014:</a:t>
            </a:r>
          </a:p>
          <a:p>
            <a:pPr lvl="1"/>
            <a:r>
              <a:rPr lang="en-AU" sz="1800" dirty="0"/>
              <a:t>Min -40% on 2000 levels by 2030</a:t>
            </a:r>
          </a:p>
          <a:p>
            <a:pPr lvl="2"/>
            <a:r>
              <a:rPr lang="en-AU" sz="1600" dirty="0"/>
              <a:t>ALP target nearly meets this (-39.2% on 2000)</a:t>
            </a:r>
          </a:p>
          <a:p>
            <a:pPr lvl="1"/>
            <a:r>
              <a:rPr lang="en-AU" sz="1800" dirty="0"/>
              <a:t>Total budget of 10,100 Mt 2013-2050</a:t>
            </a:r>
          </a:p>
          <a:p>
            <a:pPr lvl="2"/>
            <a:r>
              <a:rPr lang="en-AU" sz="1600" dirty="0"/>
              <a:t>ALP target does not meet this if the trajectory continues (+847Mt post-2020)</a:t>
            </a:r>
          </a:p>
          <a:p>
            <a:r>
              <a:rPr lang="en-AU" sz="2000" dirty="0"/>
              <a:t>ALP will need to rachet up its ambition beyond this target trajectory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DA163AD-420F-41E2-B7E0-B5A20203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ALP policies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9994B0-3560-426F-8C75-A7DD44BAA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000" y="792000"/>
            <a:ext cx="7870618" cy="529788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2D949D-BF55-45AB-8967-FED8F5E3A9D9}"/>
              </a:ext>
            </a:extLst>
          </p:cNvPr>
          <p:cNvSpPr txBox="1">
            <a:spLocks/>
          </p:cNvSpPr>
          <p:nvPr/>
        </p:nvSpPr>
        <p:spPr>
          <a:xfrm>
            <a:off x="11677425" y="6322399"/>
            <a:ext cx="370575" cy="36512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txBody>
          <a:bodyPr vert="horz" lIns="0" tIns="0" rIns="0" bIns="0" rtlCol="0" anchor="ctr"/>
          <a:lstStyle>
            <a:defPPr>
              <a:defRPr lang="en-US"/>
            </a:defPPr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ZA" smtClean="0"/>
              <a:pPr/>
              <a:t>26</a:t>
            </a:fld>
            <a:endParaRPr lang="en-ZA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86A65BF-D704-4D04-9677-CC4FE1E2B731}"/>
              </a:ext>
            </a:extLst>
          </p:cNvPr>
          <p:cNvSpPr txBox="1">
            <a:spLocks/>
          </p:cNvSpPr>
          <p:nvPr/>
        </p:nvSpPr>
        <p:spPr>
          <a:xfrm>
            <a:off x="143999" y="6322399"/>
            <a:ext cx="6056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‘Demystifying Australia’s Emissions Budgets for Paris’ – Tim Baxter – 22</a:t>
            </a:r>
            <a:r>
              <a:rPr lang="en-ZA" sz="1200" baseline="30000" dirty="0"/>
              <a:t>nd</a:t>
            </a:r>
            <a:r>
              <a:rPr lang="en-ZA" sz="1200" dirty="0"/>
              <a:t> Feb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0051A1-77B0-46AA-A38E-6FDB78EFE851}"/>
              </a:ext>
            </a:extLst>
          </p:cNvPr>
          <p:cNvSpPr txBox="1"/>
          <p:nvPr/>
        </p:nvSpPr>
        <p:spPr>
          <a:xfrm>
            <a:off x="6605877" y="6322399"/>
            <a:ext cx="493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Questions? URL: </a:t>
            </a:r>
            <a:r>
              <a:rPr lang="en-AU" u="sng" dirty="0"/>
              <a:t>slido.com</a:t>
            </a:r>
            <a:r>
              <a:rPr lang="en-AU" dirty="0"/>
              <a:t>; Code: #canter</a:t>
            </a:r>
          </a:p>
        </p:txBody>
      </p:sp>
    </p:spTree>
    <p:extLst>
      <p:ext uri="{BB962C8B-B14F-4D97-AF65-F5344CB8AC3E}">
        <p14:creationId xmlns:p14="http://schemas.microsoft.com/office/powerpoint/2010/main" val="3988071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rosted drops on flat glass">
            <a:extLst>
              <a:ext uri="{FF2B5EF4-FFF2-40B4-BE49-F238E27FC236}">
                <a16:creationId xmlns:a16="http://schemas.microsoft.com/office/drawing/2014/main" id="{2771D128-D998-4ED8-9EB7-5F3516C8FC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46180" y="144000"/>
            <a:ext cx="11900839" cy="6570000"/>
          </a:xfr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0C7833EF-F2FC-4C18-9E89-7491D88CF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6814" y="359999"/>
            <a:ext cx="5925186" cy="6233305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bg1">
                  <a:lumMod val="95000"/>
                  <a:alpha val="50000"/>
                </a:schemeClr>
              </a:gs>
              <a:gs pos="80000">
                <a:schemeClr val="bg1"/>
              </a:gs>
            </a:gsLst>
          </a:gradFill>
        </p:spPr>
        <p:txBody>
          <a:bodyPr bIns="1260000"/>
          <a:lstStyle/>
          <a:p>
            <a:pPr algn="l"/>
            <a:r>
              <a:rPr lang="en-ZA" dirty="0"/>
              <a:t> </a:t>
            </a:r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71FA6EFA-0EAB-4BC5-AF53-95C5875E292A}"/>
              </a:ext>
            </a:extLst>
          </p:cNvPr>
          <p:cNvSpPr txBox="1">
            <a:spLocks/>
          </p:cNvSpPr>
          <p:nvPr/>
        </p:nvSpPr>
        <p:spPr>
          <a:xfrm>
            <a:off x="5906814" y="359999"/>
            <a:ext cx="5925186" cy="6233304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3200" dirty="0"/>
              <a:t>Australia’s climate targets are not strong, but we will not meet them at present</a:t>
            </a:r>
          </a:p>
          <a:p>
            <a:endParaRPr lang="en-ZA" sz="100" dirty="0"/>
          </a:p>
          <a:p>
            <a:r>
              <a:rPr lang="en-ZA" dirty="0"/>
              <a:t>Current approach to target setting is one of systematic pessimism</a:t>
            </a:r>
          </a:p>
          <a:p>
            <a:r>
              <a:rPr lang="en-ZA" dirty="0"/>
              <a:t>Historically, Australia’s natural advantages have been squandered by governments of all stripes</a:t>
            </a:r>
          </a:p>
          <a:p>
            <a:r>
              <a:rPr lang="en-ZA" dirty="0"/>
              <a:t>Both L/NP and ALP versions of the climate target could easily be met</a:t>
            </a:r>
          </a:p>
          <a:p>
            <a:pPr lvl="1"/>
            <a:r>
              <a:rPr lang="en-ZA" dirty="0"/>
              <a:t>e.g. 40% reduction in emissions intensity of light vehicles—bringing us to USA’s efficiency standards—would avoid 59 Mt at a net </a:t>
            </a:r>
            <a:r>
              <a:rPr lang="en-ZA" i="1" dirty="0"/>
              <a:t>saving</a:t>
            </a:r>
            <a:r>
              <a:rPr lang="en-ZA" dirty="0"/>
              <a:t> of up to $350/tonne on fuel alone (CCA, 2014; </a:t>
            </a:r>
            <a:r>
              <a:rPr lang="en-ZA" dirty="0" err="1"/>
              <a:t>ClimateWorks</a:t>
            </a:r>
            <a:r>
              <a:rPr lang="en-ZA" dirty="0"/>
              <a:t>, 2014)</a:t>
            </a:r>
          </a:p>
          <a:p>
            <a:r>
              <a:rPr lang="en-ZA" dirty="0"/>
              <a:t>This relative lack of ambition is common, but not inevitable, and not compliant with a +1.5°C or +2°C</a:t>
            </a:r>
          </a:p>
          <a:p>
            <a:endParaRPr lang="en-ZA" dirty="0"/>
          </a:p>
        </p:txBody>
      </p:sp>
      <p:sp>
        <p:nvSpPr>
          <p:cNvPr id="6" name="Title 12">
            <a:extLst>
              <a:ext uri="{FF2B5EF4-FFF2-40B4-BE49-F238E27FC236}">
                <a16:creationId xmlns:a16="http://schemas.microsoft.com/office/drawing/2014/main" id="{04AA2879-F417-4AF8-9318-E9F19FE869D0}"/>
              </a:ext>
            </a:extLst>
          </p:cNvPr>
          <p:cNvSpPr txBox="1">
            <a:spLocks/>
          </p:cNvSpPr>
          <p:nvPr/>
        </p:nvSpPr>
        <p:spPr>
          <a:xfrm>
            <a:off x="593759" y="1472812"/>
            <a:ext cx="4865476" cy="5120491"/>
          </a:xfrm>
          <a:prstGeom prst="rect">
            <a:avLst/>
          </a:prstGeom>
          <a:gradFill>
            <a:gsLst>
              <a:gs pos="49000">
                <a:schemeClr val="bg1">
                  <a:alpha val="90000"/>
                </a:schemeClr>
              </a:gs>
              <a:gs pos="25000">
                <a:schemeClr val="bg1">
                  <a:lumMod val="95000"/>
                  <a:alpha val="50000"/>
                </a:schemeClr>
              </a:gs>
              <a:gs pos="87000">
                <a:schemeClr val="bg1"/>
              </a:gs>
            </a:gsLst>
            <a:lin ang="3600000" scaled="0"/>
          </a:gradFill>
        </p:spPr>
        <p:txBody>
          <a:bodyPr vert="horz" lIns="72000" tIns="0" rIns="0" bIns="72000" rtlCol="0" anchor="ctr">
            <a:noAutofit/>
          </a:bodyPr>
          <a:lstStyle>
            <a:lvl1pPr algn="r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dirty="0"/>
              <a:t> Questions?</a:t>
            </a:r>
            <a:br>
              <a:rPr lang="en-ZA" dirty="0"/>
            </a:br>
            <a:br>
              <a:rPr lang="en-ZA" dirty="0"/>
            </a:br>
            <a:r>
              <a:rPr lang="en-ZA" sz="3200" dirty="0"/>
              <a:t>URL: </a:t>
            </a:r>
            <a:r>
              <a:rPr lang="en-ZA" sz="3200" u="sng" dirty="0"/>
              <a:t>slido.com</a:t>
            </a:r>
          </a:p>
          <a:p>
            <a:pPr algn="ctr"/>
            <a:r>
              <a:rPr lang="en-ZA" sz="3200" dirty="0"/>
              <a:t>Code: #canter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CA6F893-305B-475A-A437-6E06C8961E6A}"/>
              </a:ext>
            </a:extLst>
          </p:cNvPr>
          <p:cNvSpPr txBox="1">
            <a:spLocks/>
          </p:cNvSpPr>
          <p:nvPr/>
        </p:nvSpPr>
        <p:spPr>
          <a:xfrm>
            <a:off x="6405450" y="6166313"/>
            <a:ext cx="4927914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‘Demystifying Australia’s Emissions Budgets for Paris’ – Tim Baxter – 22</a:t>
            </a:r>
            <a:r>
              <a:rPr lang="en-ZA" sz="1200" baseline="30000" dirty="0"/>
              <a:t>nd</a:t>
            </a:r>
            <a:r>
              <a:rPr lang="en-ZA" sz="1200" dirty="0"/>
              <a:t> Feb 2019</a:t>
            </a:r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rosted drops on flat glass">
            <a:extLst>
              <a:ext uri="{FF2B5EF4-FFF2-40B4-BE49-F238E27FC236}">
                <a16:creationId xmlns:a16="http://schemas.microsoft.com/office/drawing/2014/main" id="{2771D128-D998-4ED8-9EB7-5F3516C8FC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46180" y="144000"/>
            <a:ext cx="11900839" cy="6570000"/>
          </a:xfr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0C7833EF-F2FC-4C18-9E89-7491D88CF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8110" y="359999"/>
            <a:ext cx="7693890" cy="6233305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bg1">
                  <a:lumMod val="95000"/>
                  <a:alpha val="50000"/>
                </a:schemeClr>
              </a:gs>
              <a:gs pos="80000">
                <a:schemeClr val="bg1"/>
              </a:gs>
            </a:gsLst>
          </a:gradFill>
        </p:spPr>
        <p:txBody>
          <a:bodyPr bIns="1260000"/>
          <a:lstStyle/>
          <a:p>
            <a:pPr algn="l"/>
            <a:r>
              <a:rPr lang="en-ZA" dirty="0"/>
              <a:t> </a:t>
            </a:r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71FA6EFA-0EAB-4BC5-AF53-95C5875E292A}"/>
              </a:ext>
            </a:extLst>
          </p:cNvPr>
          <p:cNvSpPr txBox="1">
            <a:spLocks/>
          </p:cNvSpPr>
          <p:nvPr/>
        </p:nvSpPr>
        <p:spPr>
          <a:xfrm>
            <a:off x="4138110" y="359999"/>
            <a:ext cx="7693890" cy="6233304"/>
          </a:xfrm>
          <a:prstGeom prst="rect">
            <a:avLst/>
          </a:prstGeom>
        </p:spPr>
        <p:txBody>
          <a:bodyPr lIns="504000" rIns="504000" anchor="ctr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355600" algn="l"/>
              </a:tabLst>
            </a:pPr>
            <a:r>
              <a:rPr lang="en-ZA" sz="2000" b="1" dirty="0"/>
              <a:t>Vanessa Petrie </a:t>
            </a:r>
            <a:r>
              <a:rPr lang="en-ZA" sz="2000" dirty="0"/>
              <a:t>– </a:t>
            </a:r>
            <a:r>
              <a:rPr lang="en-ZA" sz="2000" i="1" dirty="0"/>
              <a:t>Repowering our regions </a:t>
            </a:r>
            <a:r>
              <a:rPr lang="en-ZA" sz="2000" dirty="0"/>
              <a:t>(with BZE)</a:t>
            </a:r>
            <a:br>
              <a:rPr lang="en-ZA" sz="2000" dirty="0"/>
            </a:br>
            <a:r>
              <a:rPr lang="en-ZA" sz="2000" dirty="0"/>
              <a:t>	4 March (6:30pm-8:00pm) @ Fritz Lowe Theatre</a:t>
            </a:r>
            <a:br>
              <a:rPr lang="en-ZA" sz="2000" dirty="0"/>
            </a:br>
            <a:endParaRPr lang="en-ZA" sz="2000" dirty="0"/>
          </a:p>
          <a:p>
            <a:pPr marL="0" indent="0">
              <a:buNone/>
              <a:tabLst>
                <a:tab pos="355600" algn="l"/>
              </a:tabLst>
            </a:pPr>
            <a:r>
              <a:rPr lang="en-ZA" sz="2000" b="1" dirty="0"/>
              <a:t>Prof Ian Young</a:t>
            </a:r>
            <a:r>
              <a:rPr lang="en-ZA" sz="2000" dirty="0"/>
              <a:t> – </a:t>
            </a:r>
            <a:r>
              <a:rPr lang="en-ZA" sz="2000" i="1" dirty="0"/>
              <a:t>The g</a:t>
            </a:r>
            <a:r>
              <a:rPr lang="en-AU" sz="2000" i="1" dirty="0"/>
              <a:t>lobal ocean wind and wave climate: how it is changing and projections for 2100</a:t>
            </a:r>
            <a:br>
              <a:rPr lang="en-AU" sz="2000" i="1" dirty="0"/>
            </a:br>
            <a:r>
              <a:rPr lang="en-AU" sz="2000" i="1" dirty="0"/>
              <a:t>	</a:t>
            </a:r>
            <a:r>
              <a:rPr lang="en-ZA" sz="2000" dirty="0"/>
              <a:t>6 March (2:00pm-3:00pm) @ College</a:t>
            </a:r>
            <a:br>
              <a:rPr lang="en-ZA" sz="2000" dirty="0"/>
            </a:br>
            <a:endParaRPr lang="en-AU" sz="2000" i="1" dirty="0"/>
          </a:p>
          <a:p>
            <a:pPr marL="0" indent="0">
              <a:buNone/>
              <a:tabLst>
                <a:tab pos="355600" algn="l"/>
              </a:tabLst>
            </a:pPr>
            <a:r>
              <a:rPr lang="en-AU" sz="2000" b="1" dirty="0"/>
              <a:t>Prof Myles Allen </a:t>
            </a:r>
            <a:r>
              <a:rPr lang="en-AU" sz="2000" dirty="0"/>
              <a:t>– </a:t>
            </a:r>
            <a:r>
              <a:rPr lang="en-AU" sz="2000" i="1" dirty="0"/>
              <a:t>Achieving Net Zero: Solving climate change without carbon taxes and with a little help of the fossil fuel industry </a:t>
            </a:r>
            <a:br>
              <a:rPr lang="en-AU" sz="2000" i="1" dirty="0"/>
            </a:br>
            <a:r>
              <a:rPr lang="en-AU" sz="2000" i="1" dirty="0"/>
              <a:t>	</a:t>
            </a:r>
            <a:r>
              <a:rPr lang="en-AU" sz="2000" dirty="0"/>
              <a:t>15 March (4:00pm-5:00pm) @ Lowe Theatre</a:t>
            </a:r>
            <a:br>
              <a:rPr lang="en-AU" sz="2000" dirty="0"/>
            </a:br>
            <a:endParaRPr lang="en-AU" sz="2000" i="1" dirty="0"/>
          </a:p>
          <a:p>
            <a:pPr marL="0" indent="0">
              <a:buNone/>
              <a:tabLst>
                <a:tab pos="355600" algn="l"/>
              </a:tabLst>
            </a:pPr>
            <a:r>
              <a:rPr lang="en-AU" sz="2000" b="1" dirty="0"/>
              <a:t>Assoc Prof Malte </a:t>
            </a:r>
            <a:r>
              <a:rPr lang="en-AU" sz="2000" b="1" dirty="0" err="1"/>
              <a:t>Meinshausen</a:t>
            </a:r>
            <a:r>
              <a:rPr lang="en-AU" sz="2000" b="1" dirty="0"/>
              <a:t> and Tom </a:t>
            </a:r>
            <a:r>
              <a:rPr lang="en-AU" sz="2000" b="1" dirty="0" err="1"/>
              <a:t>Yankos</a:t>
            </a:r>
            <a:r>
              <a:rPr lang="en-AU" sz="2000" b="1" dirty="0"/>
              <a:t> </a:t>
            </a:r>
            <a:r>
              <a:rPr lang="en-AU" sz="2000" dirty="0"/>
              <a:t>– </a:t>
            </a:r>
            <a:r>
              <a:rPr lang="en-AU" sz="2000" i="1" dirty="0"/>
              <a:t>Climate and Carbon Challenges</a:t>
            </a:r>
            <a:br>
              <a:rPr lang="en-AU" sz="2000" i="1" dirty="0"/>
            </a:br>
            <a:r>
              <a:rPr lang="en-AU" sz="2000" i="1" dirty="0"/>
              <a:t>	</a:t>
            </a:r>
            <a:r>
              <a:rPr lang="en-AU" sz="2000" dirty="0"/>
              <a:t>11 April (5:30pm-7:00pm) @ Engineers Australia</a:t>
            </a:r>
            <a:endParaRPr lang="en-ZA" sz="2000" i="1" dirty="0"/>
          </a:p>
        </p:txBody>
      </p:sp>
      <p:sp>
        <p:nvSpPr>
          <p:cNvPr id="6" name="Title 12">
            <a:extLst>
              <a:ext uri="{FF2B5EF4-FFF2-40B4-BE49-F238E27FC236}">
                <a16:creationId xmlns:a16="http://schemas.microsoft.com/office/drawing/2014/main" id="{04AA2879-F417-4AF8-9318-E9F19FE869D0}"/>
              </a:ext>
            </a:extLst>
          </p:cNvPr>
          <p:cNvSpPr txBox="1">
            <a:spLocks/>
          </p:cNvSpPr>
          <p:nvPr/>
        </p:nvSpPr>
        <p:spPr>
          <a:xfrm>
            <a:off x="360000" y="868754"/>
            <a:ext cx="3564290" cy="5120491"/>
          </a:xfrm>
          <a:prstGeom prst="rect">
            <a:avLst/>
          </a:prstGeom>
          <a:gradFill>
            <a:gsLst>
              <a:gs pos="49000">
                <a:schemeClr val="bg1">
                  <a:alpha val="90000"/>
                </a:schemeClr>
              </a:gs>
              <a:gs pos="25000">
                <a:schemeClr val="bg1">
                  <a:lumMod val="95000"/>
                  <a:alpha val="50000"/>
                </a:schemeClr>
              </a:gs>
              <a:gs pos="87000">
                <a:schemeClr val="bg1"/>
              </a:gs>
            </a:gsLst>
            <a:lin ang="3600000" scaled="0"/>
          </a:gradFill>
        </p:spPr>
        <p:txBody>
          <a:bodyPr vert="horz" lIns="72000" tIns="0" rIns="0" bIns="72000" rtlCol="0" anchor="ctr">
            <a:noAutofit/>
          </a:bodyPr>
          <a:lstStyle>
            <a:lvl1pPr algn="r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dirty="0"/>
              <a:t> Upcoming </a:t>
            </a:r>
            <a:br>
              <a:rPr lang="en-ZA" dirty="0"/>
            </a:br>
            <a:r>
              <a:rPr lang="en-ZA" dirty="0"/>
              <a:t>college </a:t>
            </a:r>
            <a:br>
              <a:rPr lang="en-ZA" dirty="0"/>
            </a:br>
            <a:r>
              <a:rPr lang="en-ZA" dirty="0"/>
              <a:t>events</a:t>
            </a:r>
          </a:p>
          <a:p>
            <a:pPr algn="ctr">
              <a:lnSpc>
                <a:spcPct val="100000"/>
              </a:lnSpc>
            </a:pPr>
            <a:br>
              <a:rPr lang="en-ZA" sz="2800" dirty="0"/>
            </a:br>
            <a:r>
              <a:rPr lang="en-ZA" sz="2800" dirty="0"/>
              <a:t>(Register through our website)</a:t>
            </a:r>
          </a:p>
        </p:txBody>
      </p:sp>
    </p:spTree>
    <p:extLst>
      <p:ext uri="{BB962C8B-B14F-4D97-AF65-F5344CB8AC3E}">
        <p14:creationId xmlns:p14="http://schemas.microsoft.com/office/powerpoint/2010/main" val="62018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3648BC1-F377-4382-94D7-06923D5EF9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000" y="170475"/>
            <a:ext cx="11905200" cy="6031541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1500712-CD60-44A8-9CB0-8B4030289B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 quick note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651827B-B517-4B18-999F-9BD9FFF22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4017" y="3262184"/>
            <a:ext cx="4136583" cy="1966613"/>
          </a:xfrm>
          <a:noFill/>
        </p:spPr>
        <p:txBody>
          <a:bodyPr/>
          <a:lstStyle/>
          <a:p>
            <a:r>
              <a:rPr lang="en-AU" dirty="0"/>
              <a:t>Charts used in the presentation </a:t>
            </a:r>
            <a:br>
              <a:rPr lang="en-AU" dirty="0"/>
            </a:br>
            <a:r>
              <a:rPr lang="en-AU" dirty="0"/>
              <a:t>are simplified, with minor adjustments to give an accurate reflection of the targets relative </a:t>
            </a:r>
            <a:br>
              <a:rPr lang="en-AU" dirty="0"/>
            </a:br>
            <a:r>
              <a:rPr lang="en-AU" dirty="0"/>
              <a:t>to 2018 emissions estimates</a:t>
            </a:r>
          </a:p>
          <a:p>
            <a:r>
              <a:rPr lang="en-ZA" dirty="0"/>
              <a:t>(And keep your eye on my y-axes)</a:t>
            </a:r>
            <a:endParaRPr lang="en-ZA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6A0E7-58EC-45BA-B2C9-82EEC1D527D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</a:t>
            </a:fld>
            <a:endParaRPr lang="en-ZA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D7A477-1259-4D19-BC37-305F3DB9657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3999" y="6322399"/>
            <a:ext cx="6056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ZA" dirty="0"/>
              <a:t>‘Demystifying Australia’s Emissions Budgets for Paris’ – Tim Baxter – 22</a:t>
            </a:r>
            <a:r>
              <a:rPr lang="en-ZA" baseline="30000" dirty="0"/>
              <a:t>nd</a:t>
            </a:r>
            <a:r>
              <a:rPr lang="en-ZA" dirty="0"/>
              <a:t> Feb 2019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3F52C3-62F4-4D7D-A14E-20AFC08797BF}"/>
              </a:ext>
            </a:extLst>
          </p:cNvPr>
          <p:cNvSpPr/>
          <p:nvPr/>
        </p:nvSpPr>
        <p:spPr>
          <a:xfrm>
            <a:off x="7518242" y="6272823"/>
            <a:ext cx="3942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AU" sz="1200" dirty="0"/>
              <a:t>Previous slide image credit: CSIRO (CC-BY 3.0)</a:t>
            </a:r>
            <a:br>
              <a:rPr lang="en-AU" sz="1200" dirty="0"/>
            </a:br>
            <a:r>
              <a:rPr lang="en-AU" sz="1200" dirty="0"/>
              <a:t>Background image credit: David </a:t>
            </a:r>
            <a:r>
              <a:rPr lang="en-AU" sz="1200" dirty="0" err="1"/>
              <a:t>Iliff</a:t>
            </a:r>
            <a:r>
              <a:rPr lang="en-AU" sz="1200" dirty="0"/>
              <a:t> (CC-BY-SA 3.0)</a:t>
            </a:r>
          </a:p>
        </p:txBody>
      </p:sp>
    </p:spTree>
    <p:extLst>
      <p:ext uri="{BB962C8B-B14F-4D97-AF65-F5344CB8AC3E}">
        <p14:creationId xmlns:p14="http://schemas.microsoft.com/office/powerpoint/2010/main" val="2762825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ky view of desolate snow covered mountains">
            <a:extLst>
              <a:ext uri="{FF2B5EF4-FFF2-40B4-BE49-F238E27FC236}">
                <a16:creationId xmlns:a16="http://schemas.microsoft.com/office/drawing/2014/main" id="{D2F0B21B-60AF-4BFF-AB00-273F16E628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6771584" y="144000"/>
            <a:ext cx="5275131" cy="6048000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32000" y="308472"/>
            <a:ext cx="6173877" cy="5629620"/>
          </a:xfrm>
        </p:spPr>
        <p:txBody>
          <a:bodyPr/>
          <a:lstStyle/>
          <a:p>
            <a:pPr marL="0" indent="0">
              <a:buNone/>
            </a:pPr>
            <a:r>
              <a:rPr lang="en-ZA" sz="2400" dirty="0"/>
              <a:t>Australia’s three commitments </a:t>
            </a:r>
            <a:br>
              <a:rPr lang="en-ZA" sz="2400" dirty="0"/>
            </a:br>
            <a:r>
              <a:rPr lang="en-ZA" sz="2400" dirty="0"/>
              <a:t>under the UNFCCC</a:t>
            </a:r>
          </a:p>
          <a:p>
            <a:endParaRPr lang="en-ZA" dirty="0"/>
          </a:p>
          <a:p>
            <a:r>
              <a:rPr lang="en-ZA" dirty="0"/>
              <a:t>The first (‘Kyoto CP1’) target was negotiated at the Kyoto Conference of the parties in 1997</a:t>
            </a:r>
          </a:p>
          <a:p>
            <a:pPr lvl="1"/>
            <a:r>
              <a:rPr lang="en-ZA" dirty="0"/>
              <a:t>Bound only countries that were members of the OECD at the time</a:t>
            </a:r>
            <a:br>
              <a:rPr lang="en-ZA" dirty="0"/>
            </a:br>
            <a:r>
              <a:rPr lang="en-ZA" b="1" dirty="0"/>
              <a:t>*Wrapped up in 2015*</a:t>
            </a:r>
            <a:endParaRPr lang="en-ZA" dirty="0"/>
          </a:p>
          <a:p>
            <a:pPr lvl="1"/>
            <a:endParaRPr lang="en-ZA" sz="500" dirty="0"/>
          </a:p>
          <a:p>
            <a:r>
              <a:rPr lang="en-ZA" dirty="0"/>
              <a:t>The second (‘Kyoto CP2’) target was pledged by Australia at Copenhagen in 2009, but only became a true commitment at Doha in 2012</a:t>
            </a:r>
          </a:p>
          <a:p>
            <a:pPr lvl="1"/>
            <a:r>
              <a:rPr lang="en-ZA" dirty="0"/>
              <a:t>Only bound members who were bound under Kyoto CP1 </a:t>
            </a:r>
            <a:r>
              <a:rPr lang="en-ZA" b="1" dirty="0"/>
              <a:t>and</a:t>
            </a:r>
            <a:r>
              <a:rPr lang="en-ZA" dirty="0"/>
              <a:t> who elected to be bound again</a:t>
            </a:r>
            <a:br>
              <a:rPr lang="en-ZA" dirty="0"/>
            </a:br>
            <a:r>
              <a:rPr lang="en-ZA" b="1" dirty="0"/>
              <a:t>*Binding, but not yet in force*</a:t>
            </a:r>
            <a:endParaRPr lang="en-ZA" dirty="0"/>
          </a:p>
          <a:p>
            <a:pPr marL="266700" lvl="1" indent="0">
              <a:buNone/>
            </a:pPr>
            <a:endParaRPr lang="en-ZA" sz="500" dirty="0"/>
          </a:p>
          <a:p>
            <a:r>
              <a:rPr lang="en-ZA" dirty="0"/>
              <a:t>The third (‘Paris’) was submitted as part of the Paris INDC process in 2015.</a:t>
            </a:r>
          </a:p>
          <a:p>
            <a:pPr lvl="1"/>
            <a:r>
              <a:rPr lang="en-ZA" dirty="0"/>
              <a:t>Submitting an NDC is mandatory, meeting it is not.</a:t>
            </a:r>
            <a:br>
              <a:rPr lang="en-ZA" dirty="0"/>
            </a:br>
            <a:r>
              <a:rPr lang="en-ZA" b="1" dirty="0"/>
              <a:t>*Strictly non-binding, but in force*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4693" y="308472"/>
            <a:ext cx="4858439" cy="5629619"/>
          </a:xfrm>
          <a:gradFill>
            <a:gsLst>
              <a:gs pos="61000">
                <a:schemeClr val="bg1"/>
              </a:gs>
              <a:gs pos="0">
                <a:schemeClr val="bg2">
                  <a:lumMod val="90000"/>
                  <a:alpha val="50000"/>
                </a:schemeClr>
              </a:gs>
              <a:gs pos="41000">
                <a:schemeClr val="bg1">
                  <a:alpha val="90000"/>
                </a:schemeClr>
              </a:gs>
            </a:gsLst>
          </a:gradFill>
        </p:spPr>
        <p:txBody>
          <a:bodyPr lIns="72000"/>
          <a:lstStyle/>
          <a:p>
            <a:pPr algn="ctr"/>
            <a:r>
              <a:rPr lang="en-ZA" dirty="0"/>
              <a:t>The commitment periods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</a:t>
            </a:fld>
            <a:endParaRPr lang="en-ZA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1AF2609-8BD0-49C4-962B-D2109B7A3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102317"/>
              </p:ext>
            </p:extLst>
          </p:nvPr>
        </p:nvGraphicFramePr>
        <p:xfrm>
          <a:off x="6976077" y="2402218"/>
          <a:ext cx="4701348" cy="3018081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1101688">
                  <a:extLst>
                    <a:ext uri="{9D8B030D-6E8A-4147-A177-3AD203B41FA5}">
                      <a16:colId xmlns:a16="http://schemas.microsoft.com/office/drawing/2014/main" val="1966441166"/>
                    </a:ext>
                  </a:extLst>
                </a:gridCol>
                <a:gridCol w="1399142">
                  <a:extLst>
                    <a:ext uri="{9D8B030D-6E8A-4147-A177-3AD203B41FA5}">
                      <a16:colId xmlns:a16="http://schemas.microsoft.com/office/drawing/2014/main" val="1087273573"/>
                    </a:ext>
                  </a:extLst>
                </a:gridCol>
                <a:gridCol w="2200518">
                  <a:extLst>
                    <a:ext uri="{9D8B030D-6E8A-4147-A177-3AD203B41FA5}">
                      <a16:colId xmlns:a16="http://schemas.microsoft.com/office/drawing/2014/main" val="3917530319"/>
                    </a:ext>
                  </a:extLst>
                </a:gridCol>
              </a:tblGrid>
              <a:tr h="1006027">
                <a:tc>
                  <a:txBody>
                    <a:bodyPr/>
                    <a:lstStyle/>
                    <a:p>
                      <a:r>
                        <a:rPr lang="en-AU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Kyoto</a:t>
                      </a:r>
                      <a:br>
                        <a:rPr lang="en-AU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en-AU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CP1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2008–2012 inclusive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+8% on 1990 levels over 2008 – 2012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3544323"/>
                  </a:ext>
                </a:extLst>
              </a:tr>
              <a:tr h="1006027">
                <a:tc>
                  <a:txBody>
                    <a:bodyPr/>
                    <a:lstStyle/>
                    <a:p>
                      <a:r>
                        <a:rPr lang="en-AU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Kyoto</a:t>
                      </a:r>
                      <a:br>
                        <a:rPr lang="en-AU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en-AU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CP2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2013–2020 inclusive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-5% on 2000 levels </a:t>
                      </a:r>
                      <a:br>
                        <a:rPr lang="en-AU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en-AU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by 2020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181957"/>
                  </a:ext>
                </a:extLst>
              </a:tr>
              <a:tr h="1006027">
                <a:tc>
                  <a:txBody>
                    <a:bodyPr/>
                    <a:lstStyle/>
                    <a:p>
                      <a:r>
                        <a:rPr lang="en-AU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Paris</a:t>
                      </a:r>
                      <a:br>
                        <a:rPr lang="en-AU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endParaRPr lang="en-AU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2021–2030 inclusive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-26%–28% on 2005 levels by 2030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407735"/>
                  </a:ext>
                </a:extLst>
              </a:tr>
            </a:tbl>
          </a:graphicData>
        </a:graphic>
      </p:graphicFrame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DD7036E4-C59C-4B02-9C45-E234999115E1}"/>
              </a:ext>
            </a:extLst>
          </p:cNvPr>
          <p:cNvSpPr/>
          <p:nvPr/>
        </p:nvSpPr>
        <p:spPr>
          <a:xfrm>
            <a:off x="9959248" y="4571358"/>
            <a:ext cx="870333" cy="419284"/>
          </a:xfrm>
          <a:prstGeom prst="mathMultiply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AU" sz="4500">
              <a:solidFill>
                <a:schemeClr val="tx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246748-0C53-4B58-9EA1-49DB8F8A8F4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3999" y="6322399"/>
            <a:ext cx="6056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ZA" dirty="0"/>
              <a:t>‘Demystifying Australia’s Emissions Budgets for Paris’ – Tim Baxter – 22</a:t>
            </a:r>
            <a:r>
              <a:rPr lang="en-ZA" baseline="30000" dirty="0"/>
              <a:t>nd</a:t>
            </a:r>
            <a:r>
              <a:rPr lang="en-ZA" dirty="0"/>
              <a:t> Feb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49853-C4A2-4954-B354-8347B59B9F51}"/>
              </a:ext>
            </a:extLst>
          </p:cNvPr>
          <p:cNvSpPr txBox="1"/>
          <p:nvPr/>
        </p:nvSpPr>
        <p:spPr>
          <a:xfrm>
            <a:off x="6605877" y="6322399"/>
            <a:ext cx="493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Questions? URL: </a:t>
            </a:r>
            <a:r>
              <a:rPr lang="en-AU" u="sng" dirty="0"/>
              <a:t>slido.com</a:t>
            </a:r>
            <a:r>
              <a:rPr lang="en-AU" dirty="0"/>
              <a:t>; Code: #canter</a:t>
            </a:r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Sky view of desolate snow covered mountains">
            <a:extLst>
              <a:ext uri="{FF2B5EF4-FFF2-40B4-BE49-F238E27FC236}">
                <a16:creationId xmlns:a16="http://schemas.microsoft.com/office/drawing/2014/main" id="{1AB66C4D-B643-4E90-84E0-FF247D592C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44000" y="147229"/>
            <a:ext cx="5280100" cy="605369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601" y="3263898"/>
            <a:ext cx="4840085" cy="2442089"/>
          </a:xfrm>
          <a:gradFill>
            <a:gsLst>
              <a:gs pos="31860">
                <a:schemeClr val="bg1">
                  <a:alpha val="90000"/>
                </a:schemeClr>
              </a:gs>
              <a:gs pos="0">
                <a:schemeClr val="bg2">
                  <a:lumMod val="90000"/>
                  <a:alpha val="50000"/>
                </a:schemeClr>
              </a:gs>
              <a:gs pos="59000">
                <a:schemeClr val="bg1"/>
              </a:gs>
            </a:gsLst>
          </a:gradFill>
        </p:spPr>
        <p:txBody>
          <a:bodyPr bIns="324000"/>
          <a:lstStyle/>
          <a:p>
            <a:r>
              <a:rPr lang="en-ZA" dirty="0"/>
              <a:t>QELROs versus trajectories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905041" y="363557"/>
            <a:ext cx="5662959" cy="5603290"/>
          </a:xfrm>
        </p:spPr>
        <p:txBody>
          <a:bodyPr/>
          <a:lstStyle/>
          <a:p>
            <a:pPr marL="0" indent="0">
              <a:buNone/>
            </a:pPr>
            <a:r>
              <a:rPr lang="en-ZA" sz="3200" dirty="0"/>
              <a:t>All Australian targets are </a:t>
            </a:r>
            <a:br>
              <a:rPr lang="en-ZA" sz="3200" dirty="0"/>
            </a:br>
            <a:r>
              <a:rPr lang="en-ZA" sz="3200" dirty="0"/>
              <a:t>a budget, but there are many ways to calculate that budget</a:t>
            </a:r>
          </a:p>
          <a:p>
            <a:endParaRPr lang="en-ZA" dirty="0"/>
          </a:p>
          <a:p>
            <a:r>
              <a:rPr lang="en-ZA" dirty="0"/>
              <a:t>Under Kyoto CP1 (and, strictly, under Kyoto CP2), Australia’s targets are calculated using a QELRO/QELRC approach</a:t>
            </a:r>
          </a:p>
          <a:p>
            <a:pPr lvl="1"/>
            <a:r>
              <a:rPr lang="en-ZA" dirty="0"/>
              <a:t>A flat line between start and finish set at the promised level</a:t>
            </a:r>
          </a:p>
          <a:p>
            <a:pPr lvl="1"/>
            <a:endParaRPr lang="en-ZA" dirty="0"/>
          </a:p>
          <a:p>
            <a:r>
              <a:rPr lang="en-ZA" dirty="0"/>
              <a:t>The government has shifted to using trajectories for Kyoto CP2 and Paris</a:t>
            </a:r>
          </a:p>
          <a:p>
            <a:pPr lvl="1"/>
            <a:r>
              <a:rPr lang="en-ZA" dirty="0"/>
              <a:t>A linear trajectory between a start point (</a:t>
            </a:r>
            <a:r>
              <a:rPr lang="en-ZA" dirty="0" err="1"/>
              <a:t>usu</a:t>
            </a:r>
            <a:r>
              <a:rPr lang="en-ZA" dirty="0"/>
              <a:t>, the finish of the previous period) and the target point</a:t>
            </a:r>
          </a:p>
          <a:p>
            <a:endParaRPr lang="en-ZA" dirty="0"/>
          </a:p>
          <a:p>
            <a:r>
              <a:rPr lang="en-ZA" b="1" u="sng" dirty="0"/>
              <a:t>It is never just an endpoint target</a:t>
            </a:r>
          </a:p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5</a:t>
            </a:fld>
            <a:endParaRPr lang="en-ZA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F5690DC-1C4C-490B-8BC8-0DE34DC68C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3999" y="6322399"/>
            <a:ext cx="6056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ZA" dirty="0"/>
              <a:t>‘Demystifying Australia’s Emissions Budgets for Paris’ – Tim Baxter – 22</a:t>
            </a:r>
            <a:r>
              <a:rPr lang="en-ZA" baseline="30000" dirty="0"/>
              <a:t>nd</a:t>
            </a:r>
            <a:r>
              <a:rPr lang="en-ZA" dirty="0"/>
              <a:t> Feb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3AB228-F798-434F-8933-6C61D02F6365}"/>
              </a:ext>
            </a:extLst>
          </p:cNvPr>
          <p:cNvSpPr txBox="1"/>
          <p:nvPr/>
        </p:nvSpPr>
        <p:spPr>
          <a:xfrm>
            <a:off x="6605877" y="6322399"/>
            <a:ext cx="493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Questions? URL: </a:t>
            </a:r>
            <a:r>
              <a:rPr lang="en-AU" u="sng" dirty="0"/>
              <a:t>slido.com</a:t>
            </a:r>
            <a:r>
              <a:rPr lang="en-AU" dirty="0"/>
              <a:t>; Code: #canter</a:t>
            </a:r>
          </a:p>
        </p:txBody>
      </p:sp>
    </p:spTree>
    <p:extLst>
      <p:ext uri="{BB962C8B-B14F-4D97-AF65-F5344CB8AC3E}">
        <p14:creationId xmlns:p14="http://schemas.microsoft.com/office/powerpoint/2010/main" val="258115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677425" y="6322399"/>
            <a:ext cx="370575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6</a:t>
            </a:fld>
            <a:endParaRPr lang="en-ZA" dirty="0"/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5FF21DC7-5E12-4DF9-89F0-66FE879D38BA}"/>
              </a:ext>
            </a:extLst>
          </p:cNvPr>
          <p:cNvSpPr txBox="1">
            <a:spLocks/>
          </p:cNvSpPr>
          <p:nvPr/>
        </p:nvSpPr>
        <p:spPr>
          <a:xfrm>
            <a:off x="285078" y="322460"/>
            <a:ext cx="3520994" cy="534243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3200" dirty="0"/>
              <a:t>Australia’s emissions under the three periods</a:t>
            </a:r>
          </a:p>
          <a:p>
            <a:r>
              <a:rPr lang="en-ZA" dirty="0"/>
              <a:t>Our emissions since 1990 have been relatively stable</a:t>
            </a:r>
          </a:p>
          <a:p>
            <a:r>
              <a:rPr lang="en-ZA" dirty="0"/>
              <a:t>Historic trend is very slight growth each year</a:t>
            </a:r>
          </a:p>
          <a:p>
            <a:r>
              <a:rPr lang="en-ZA" dirty="0"/>
              <a:t>This is expected to continue out to 2030</a:t>
            </a:r>
          </a:p>
          <a:p>
            <a:endParaRPr lang="en-ZA" dirty="0"/>
          </a:p>
          <a:p>
            <a:r>
              <a:rPr lang="en-ZA" dirty="0"/>
              <a:t>The charts that follow are simplified slightly</a:t>
            </a:r>
          </a:p>
          <a:p>
            <a:pPr lvl="1"/>
            <a:r>
              <a:rPr lang="en-ZA" dirty="0"/>
              <a:t>To calculate this correctly, you would need multiple lines of historic emissions</a:t>
            </a:r>
          </a:p>
          <a:p>
            <a:pPr marL="0" indent="0" algn="ctr">
              <a:buNone/>
            </a:pPr>
            <a:r>
              <a:rPr lang="en-ZA" sz="1600" dirty="0"/>
              <a:t>(All data from </a:t>
            </a:r>
            <a:r>
              <a:rPr lang="en-ZA" sz="1600" dirty="0" err="1"/>
              <a:t>DoEE’s</a:t>
            </a:r>
            <a:r>
              <a:rPr lang="en-ZA" sz="1600" dirty="0"/>
              <a:t> </a:t>
            </a:r>
            <a:r>
              <a:rPr lang="en-ZA" sz="1600" i="1" dirty="0"/>
              <a:t>Australia’s Emissions Projections </a:t>
            </a:r>
            <a:r>
              <a:rPr lang="en-ZA" sz="1600" dirty="0"/>
              <a:t>(2018))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DF8BFC7-F4EE-4D7C-AEC8-72235320BDED}"/>
              </a:ext>
            </a:extLst>
          </p:cNvPr>
          <p:cNvSpPr txBox="1">
            <a:spLocks/>
          </p:cNvSpPr>
          <p:nvPr/>
        </p:nvSpPr>
        <p:spPr>
          <a:xfrm>
            <a:off x="143999" y="6322399"/>
            <a:ext cx="6056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‘Demystifying Australia’s Emissions Budgets for Paris’ – Tim Baxter – 22</a:t>
            </a:r>
            <a:r>
              <a:rPr lang="en-ZA" sz="1200" baseline="30000" dirty="0"/>
              <a:t>nd</a:t>
            </a:r>
            <a:r>
              <a:rPr lang="en-ZA" sz="1200" dirty="0"/>
              <a:t> Feb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BDA04-CF2D-4FD7-AB89-4CA91D79D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000" y="792000"/>
            <a:ext cx="7870618" cy="5297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4D6E14-1234-4CF3-92E6-4A788310905C}"/>
              </a:ext>
            </a:extLst>
          </p:cNvPr>
          <p:cNvSpPr txBox="1"/>
          <p:nvPr/>
        </p:nvSpPr>
        <p:spPr>
          <a:xfrm>
            <a:off x="6605877" y="6322399"/>
            <a:ext cx="493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Questions? URL: </a:t>
            </a:r>
            <a:r>
              <a:rPr lang="en-AU" u="sng" dirty="0"/>
              <a:t>slido.com</a:t>
            </a:r>
            <a:r>
              <a:rPr lang="en-AU" dirty="0"/>
              <a:t>; Code: #canter</a:t>
            </a:r>
          </a:p>
        </p:txBody>
      </p:sp>
    </p:spTree>
    <p:extLst>
      <p:ext uri="{BB962C8B-B14F-4D97-AF65-F5344CB8AC3E}">
        <p14:creationId xmlns:p14="http://schemas.microsoft.com/office/powerpoint/2010/main" val="74793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677425" y="6322399"/>
            <a:ext cx="370575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7</a:t>
            </a:fld>
            <a:endParaRPr lang="en-ZA" dirty="0"/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5FF21DC7-5E12-4DF9-89F0-66FE879D38BA}"/>
              </a:ext>
            </a:extLst>
          </p:cNvPr>
          <p:cNvSpPr txBox="1">
            <a:spLocks/>
          </p:cNvSpPr>
          <p:nvPr/>
        </p:nvSpPr>
        <p:spPr>
          <a:xfrm>
            <a:off x="285078" y="322460"/>
            <a:ext cx="3520994" cy="575566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3200" dirty="0"/>
              <a:t>Australia’s emissions under the three periods</a:t>
            </a:r>
          </a:p>
          <a:p>
            <a:endParaRPr lang="en-ZA" dirty="0"/>
          </a:p>
          <a:p>
            <a:r>
              <a:rPr lang="en-ZA" dirty="0"/>
              <a:t>Kyoto CP1 target: +8% on 1990 levels over the period 2008–2012 inclusive</a:t>
            </a:r>
          </a:p>
          <a:p>
            <a:r>
              <a:rPr lang="en-ZA" dirty="0"/>
              <a:t>Australia’s emissions never got close</a:t>
            </a:r>
          </a:p>
          <a:p>
            <a:r>
              <a:rPr lang="en-ZA" dirty="0"/>
              <a:t>Drop in this period mostly GFC</a:t>
            </a:r>
          </a:p>
          <a:p>
            <a:pPr lvl="1"/>
            <a:r>
              <a:rPr lang="en-ZA" dirty="0"/>
              <a:t>ALP’s CPM can’t explain the downward trend</a:t>
            </a:r>
          </a:p>
          <a:p>
            <a:r>
              <a:rPr lang="en-ZA" dirty="0"/>
              <a:t>We beat that target by 128Mt</a:t>
            </a:r>
            <a:br>
              <a:rPr lang="en-ZA" dirty="0"/>
            </a:br>
            <a:br>
              <a:rPr lang="en-ZA" dirty="0"/>
            </a:br>
            <a:endParaRPr lang="en-ZA" sz="500" dirty="0"/>
          </a:p>
          <a:p>
            <a:pPr marL="0" indent="0">
              <a:buNone/>
            </a:pPr>
            <a:r>
              <a:rPr lang="en-ZA" sz="1050" baseline="30000" dirty="0"/>
              <a:t>*</a:t>
            </a:r>
            <a:r>
              <a:rPr lang="en-ZA" sz="1050" dirty="0"/>
              <a:t> CP1 baseline redrawn in its position relative to 2006 emissions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4E99D89-5A6B-4EC9-B793-75C3FDC561B4}"/>
              </a:ext>
            </a:extLst>
          </p:cNvPr>
          <p:cNvSpPr txBox="1">
            <a:spLocks/>
          </p:cNvSpPr>
          <p:nvPr/>
        </p:nvSpPr>
        <p:spPr>
          <a:xfrm>
            <a:off x="143999" y="6322399"/>
            <a:ext cx="6056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‘Demystifying Australia’s Emissions Budgets for Paris’ – Tim Baxter – 22</a:t>
            </a:r>
            <a:r>
              <a:rPr lang="en-ZA" sz="1200" baseline="30000" dirty="0"/>
              <a:t>nd</a:t>
            </a:r>
            <a:r>
              <a:rPr lang="en-ZA" sz="1200" dirty="0"/>
              <a:t> Feb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22D65A-B5DF-4844-A752-BBEBF1C0EDD9}"/>
              </a:ext>
            </a:extLst>
          </p:cNvPr>
          <p:cNvSpPr txBox="1"/>
          <p:nvPr/>
        </p:nvSpPr>
        <p:spPr>
          <a:xfrm>
            <a:off x="9831376" y="849248"/>
            <a:ext cx="277473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aseline="30000" dirty="0">
                <a:solidFill>
                  <a:srgbClr val="595959"/>
                </a:solidFill>
                <a:latin typeface="Calibri" panose="020F0502020204030204" pitchFamily="34" charset="0"/>
              </a:rPr>
              <a:t>*</a:t>
            </a:r>
            <a:endParaRPr lang="en-AU" baseline="300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323579-907D-48B6-AA57-AF06A7382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000" y="792000"/>
            <a:ext cx="7870618" cy="5303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BCDAD0-ED6A-4576-921A-5B961B078633}"/>
              </a:ext>
            </a:extLst>
          </p:cNvPr>
          <p:cNvSpPr txBox="1"/>
          <p:nvPr/>
        </p:nvSpPr>
        <p:spPr>
          <a:xfrm>
            <a:off x="6605877" y="6322399"/>
            <a:ext cx="493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Questions? URL: </a:t>
            </a:r>
            <a:r>
              <a:rPr lang="en-AU" u="sng" dirty="0"/>
              <a:t>slido.com</a:t>
            </a:r>
            <a:r>
              <a:rPr lang="en-AU" dirty="0"/>
              <a:t>; Code: #canter</a:t>
            </a:r>
          </a:p>
        </p:txBody>
      </p:sp>
    </p:spTree>
    <p:extLst>
      <p:ext uri="{BB962C8B-B14F-4D97-AF65-F5344CB8AC3E}">
        <p14:creationId xmlns:p14="http://schemas.microsoft.com/office/powerpoint/2010/main" val="2654862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677425" y="6322399"/>
            <a:ext cx="370575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8</a:t>
            </a:fld>
            <a:endParaRPr lang="en-ZA" dirty="0"/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5FF21DC7-5E12-4DF9-89F0-66FE879D38BA}"/>
              </a:ext>
            </a:extLst>
          </p:cNvPr>
          <p:cNvSpPr txBox="1">
            <a:spLocks/>
          </p:cNvSpPr>
          <p:nvPr/>
        </p:nvSpPr>
        <p:spPr>
          <a:xfrm>
            <a:off x="285078" y="322460"/>
            <a:ext cx="3520994" cy="534243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3200" dirty="0"/>
              <a:t>Australia’s emissions under the three periods</a:t>
            </a:r>
          </a:p>
          <a:p>
            <a:endParaRPr lang="en-ZA" dirty="0"/>
          </a:p>
          <a:p>
            <a:r>
              <a:rPr lang="en-ZA" dirty="0"/>
              <a:t>Kyoto CP2 target:-5% on 2000 levels over 2013–2020</a:t>
            </a:r>
          </a:p>
          <a:p>
            <a:r>
              <a:rPr lang="en-ZA" dirty="0"/>
              <a:t>If that was the end of the story, we would be expected to blow our budget by 59Mt</a:t>
            </a:r>
          </a:p>
          <a:p>
            <a:r>
              <a:rPr lang="en-ZA" dirty="0"/>
              <a:t>It isn’t…</a:t>
            </a:r>
            <a:br>
              <a:rPr lang="en-ZA" dirty="0"/>
            </a:br>
            <a:endParaRPr lang="en-ZA" dirty="0"/>
          </a:p>
          <a:p>
            <a:r>
              <a:rPr lang="en-ZA" sz="2400" b="1" dirty="0"/>
              <a:t>This is wrong. Don’t do this.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A5C51D-E821-47CC-96A8-C0DAD0E3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000" y="792000"/>
            <a:ext cx="7876715" cy="5297883"/>
          </a:xfrm>
          <a:prstGeom prst="rect">
            <a:avLst/>
          </a:prstGeom>
        </p:spPr>
      </p:pic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909EE264-261E-466E-8D16-646D333A9EAF}"/>
              </a:ext>
            </a:extLst>
          </p:cNvPr>
          <p:cNvSpPr/>
          <p:nvPr/>
        </p:nvSpPr>
        <p:spPr>
          <a:xfrm>
            <a:off x="3619501" y="95250"/>
            <a:ext cx="8705850" cy="6667500"/>
          </a:xfrm>
          <a:prstGeom prst="mathMultiply">
            <a:avLst>
              <a:gd name="adj1" fmla="val 12149"/>
            </a:avLst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AU" sz="4500">
              <a:solidFill>
                <a:schemeClr val="tx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14C078-89B4-49C2-9FE7-FD0225748DC0}"/>
              </a:ext>
            </a:extLst>
          </p:cNvPr>
          <p:cNvSpPr txBox="1">
            <a:spLocks/>
          </p:cNvSpPr>
          <p:nvPr/>
        </p:nvSpPr>
        <p:spPr>
          <a:xfrm>
            <a:off x="143999" y="6322399"/>
            <a:ext cx="6056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‘Demystifying Australia’s Emissions Budgets for Paris’ – Tim Baxter – 22</a:t>
            </a:r>
            <a:r>
              <a:rPr lang="en-ZA" sz="1200" baseline="30000" dirty="0"/>
              <a:t>nd</a:t>
            </a:r>
            <a:r>
              <a:rPr lang="en-ZA" sz="1200" dirty="0"/>
              <a:t> Feb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D88152-204F-4205-847A-694956C775D4}"/>
              </a:ext>
            </a:extLst>
          </p:cNvPr>
          <p:cNvSpPr txBox="1"/>
          <p:nvPr/>
        </p:nvSpPr>
        <p:spPr>
          <a:xfrm>
            <a:off x="6605877" y="6322399"/>
            <a:ext cx="493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Questions? URL: </a:t>
            </a:r>
            <a:r>
              <a:rPr lang="en-AU" u="sng" dirty="0"/>
              <a:t>slido.com</a:t>
            </a:r>
            <a:r>
              <a:rPr lang="en-AU" dirty="0"/>
              <a:t>; Code: #canter</a:t>
            </a:r>
          </a:p>
        </p:txBody>
      </p:sp>
    </p:spTree>
    <p:extLst>
      <p:ext uri="{BB962C8B-B14F-4D97-AF65-F5344CB8AC3E}">
        <p14:creationId xmlns:p14="http://schemas.microsoft.com/office/powerpoint/2010/main" val="82305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677425" y="6322399"/>
            <a:ext cx="370575" cy="365125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9</a:t>
            </a:fld>
            <a:endParaRPr lang="en-ZA" dirty="0"/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5FF21DC7-5E12-4DF9-89F0-66FE879D38BA}"/>
              </a:ext>
            </a:extLst>
          </p:cNvPr>
          <p:cNvSpPr txBox="1">
            <a:spLocks/>
          </p:cNvSpPr>
          <p:nvPr/>
        </p:nvSpPr>
        <p:spPr>
          <a:xfrm>
            <a:off x="285078" y="322460"/>
            <a:ext cx="3520994" cy="534243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3200" dirty="0"/>
              <a:t>Australia’s emissions under the three periods</a:t>
            </a:r>
          </a:p>
          <a:p>
            <a:endParaRPr lang="en-ZA" dirty="0"/>
          </a:p>
          <a:p>
            <a:r>
              <a:rPr lang="en-ZA" dirty="0"/>
              <a:t>Technically, our commitment to the international community is a -0.5% on 1990 levels over 2013–2020</a:t>
            </a:r>
          </a:p>
          <a:p>
            <a:r>
              <a:rPr lang="en-ZA" dirty="0"/>
              <a:t>We are likely to beat that </a:t>
            </a:r>
            <a:br>
              <a:rPr lang="en-ZA" dirty="0"/>
            </a:br>
            <a:r>
              <a:rPr lang="en-ZA" dirty="0"/>
              <a:t>by 375Mt</a:t>
            </a:r>
          </a:p>
          <a:p>
            <a:r>
              <a:rPr lang="en-ZA" dirty="0"/>
              <a:t>In its communication of the target domestically, Australia doesn’t use this, but it is the actual target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4B74110-2EC7-4829-ADE3-DAF6CA4DE641}"/>
              </a:ext>
            </a:extLst>
          </p:cNvPr>
          <p:cNvSpPr txBox="1">
            <a:spLocks/>
          </p:cNvSpPr>
          <p:nvPr/>
        </p:nvSpPr>
        <p:spPr>
          <a:xfrm>
            <a:off x="143999" y="6322399"/>
            <a:ext cx="605677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‘Demystifying Australia’s Emissions Budgets for Paris’ – Tim Baxter – 22</a:t>
            </a:r>
            <a:r>
              <a:rPr lang="en-ZA" sz="1200" baseline="30000" dirty="0"/>
              <a:t>nd</a:t>
            </a:r>
            <a:r>
              <a:rPr lang="en-ZA" sz="1200" dirty="0"/>
              <a:t> Feb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315019-68C7-4D5F-AF0F-6BEC5B211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000" y="792000"/>
            <a:ext cx="7870618" cy="5297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05EE4F-4DBB-4971-A69F-E90FB3B85031}"/>
              </a:ext>
            </a:extLst>
          </p:cNvPr>
          <p:cNvSpPr txBox="1"/>
          <p:nvPr/>
        </p:nvSpPr>
        <p:spPr>
          <a:xfrm>
            <a:off x="6605877" y="6322399"/>
            <a:ext cx="493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Questions? URL: </a:t>
            </a:r>
            <a:r>
              <a:rPr lang="en-AU" u="sng" dirty="0"/>
              <a:t>slido.com</a:t>
            </a:r>
            <a:r>
              <a:rPr lang="en-AU" dirty="0"/>
              <a:t>; Code: #canter</a:t>
            </a:r>
          </a:p>
        </p:txBody>
      </p:sp>
    </p:spTree>
    <p:extLst>
      <p:ext uri="{BB962C8B-B14F-4D97-AF65-F5344CB8AC3E}">
        <p14:creationId xmlns:p14="http://schemas.microsoft.com/office/powerpoint/2010/main" val="1377715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1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056AFF"/>
      </a:accent1>
      <a:accent2>
        <a:srgbClr val="FF391E"/>
      </a:accent2>
      <a:accent3>
        <a:srgbClr val="A1CC18"/>
      </a:accent3>
      <a:accent4>
        <a:srgbClr val="FFC000"/>
      </a:accent4>
      <a:accent5>
        <a:srgbClr val="1554B2"/>
      </a:accent5>
      <a:accent6>
        <a:srgbClr val="8BB20C"/>
      </a:accent6>
      <a:hlink>
        <a:srgbClr val="056AFF"/>
      </a:hlink>
      <a:folHlink>
        <a:srgbClr val="056AFF"/>
      </a:folHlink>
    </a:clrScheme>
    <a:fontScheme name="Custom 3">
      <a:majorFont>
        <a:latin typeface="Century Schoolbook"/>
        <a:ea typeface=""/>
        <a:cs typeface=""/>
      </a:majorFont>
      <a:minorFont>
        <a:latin typeface="Century School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46000">
              <a:schemeClr val="bg1">
                <a:alpha val="90000"/>
              </a:schemeClr>
            </a:gs>
            <a:gs pos="0">
              <a:schemeClr val="accent1">
                <a:lumMod val="20000"/>
                <a:lumOff val="80000"/>
                <a:alpha val="50000"/>
              </a:schemeClr>
            </a:gs>
            <a:gs pos="80000">
              <a:schemeClr val="bg1">
                <a:lumMod val="95000"/>
              </a:schemeClr>
            </a:gs>
          </a:gsLst>
          <a:lin ang="3600000" scaled="0"/>
        </a:gradFill>
      </a:spPr>
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<a:prstTxWarp prst="textNoShape">
          <a:avLst/>
        </a:prstTxWarp>
        <a:noAutofit/>
      </a:bodyPr>
      <a:lstStyle>
        <a:defPPr algn="r">
          <a:lnSpc>
            <a:spcPts val="4700"/>
          </a:lnSpc>
          <a:spcBef>
            <a:spcPct val="0"/>
          </a:spcBef>
          <a:defRPr sz="4500">
            <a:solidFill>
              <a:schemeClr val="tx1"/>
            </a:solidFill>
            <a:latin typeface="Rockwell" panose="02060603020205020403" pitchFamily="18" charset="0"/>
            <a:ea typeface="+mj-ea"/>
            <a:cs typeface="+mj-c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Light Presentation Layout_SB - v6" id="{0DCEF7BA-4F11-4CC0-BBFC-DBE664BB2136}" vid="{62B9AFEC-9251-4EFD-904B-1133179C6B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B53CF6-7709-4D46-84FE-D9CA668E74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B9BDB30-709D-4026-8321-5AB8945E755C}">
  <ds:schemaRefs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schemas.microsoft.com/sharepoint/v3"/>
    <ds:schemaRef ds:uri="http://schemas.microsoft.com/office/infopath/2007/PartnerControls"/>
    <ds:schemaRef ds:uri="fb0879af-3eba-417a-a55a-ffe6dcd6ca77"/>
    <ds:schemaRef ds:uri="6dc4bcd6-49db-4c07-9060-8acfc67cef9f"/>
  </ds:schemaRefs>
</ds:datastoreItem>
</file>

<file path=customXml/itemProps3.xml><?xml version="1.0" encoding="utf-8"?>
<ds:datastoreItem xmlns:ds="http://schemas.openxmlformats.org/officeDocument/2006/customXml" ds:itemID="{46FA4173-5E4C-420B-BDB8-C986336F3C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Snowscape presentation</Template>
  <TotalTime>0</TotalTime>
  <Words>1521</Words>
  <Application>Microsoft Office PowerPoint</Application>
  <PresentationFormat>Widescreen</PresentationFormat>
  <Paragraphs>226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Century Schoolbook</vt:lpstr>
      <vt:lpstr>Rockwell</vt:lpstr>
      <vt:lpstr>Times New Roman</vt:lpstr>
      <vt:lpstr>Office Theme</vt:lpstr>
      <vt:lpstr>‘In a canter’? Demystifying Australia’s  Emissions Budget for Paris  Australian-German Climate and Energy College (22nd Feb 2019) </vt:lpstr>
      <vt:lpstr>Got questions?</vt:lpstr>
      <vt:lpstr>A quick note</vt:lpstr>
      <vt:lpstr>The commitment periods</vt:lpstr>
      <vt:lpstr>QELROs versus trajectories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Australia’s emissions: </vt:lpstr>
      <vt:lpstr>PowerPoint Presentation</vt:lpstr>
      <vt:lpstr>PowerPoint Presentation</vt:lpstr>
      <vt:lpstr>PowerPoint Presentation</vt:lpstr>
      <vt:lpstr>Large Image Slide</vt:lpstr>
      <vt:lpstr>Australia’s emissions profile</vt:lpstr>
      <vt:lpstr>Australia’s sectoral emissions</vt:lpstr>
      <vt:lpstr>Australia’s sectoral emissions</vt:lpstr>
      <vt:lpstr>Australia’s sectoral emissions</vt:lpstr>
      <vt:lpstr>Australia’s sectoral emissions</vt:lpstr>
      <vt:lpstr>Large Image Slide</vt:lpstr>
      <vt:lpstr>ALP policies</vt:lpstr>
      <vt:lpstr>ALP policies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2019-01-27T00:34:06Z</dcterms:created>
  <dcterms:modified xsi:type="dcterms:W3CDTF">2019-02-21T23:14:54Z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